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charts/style2.xml" ContentType="application/vnd.ms-office.chart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Override5.xml" ContentType="application/vnd.openxmlformats-officedocument.themeOverr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Override3.xml" ContentType="application/vnd.openxmlformats-officedocument.themeOverr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theme/themeOverride1.xml" ContentType="application/vnd.openxmlformats-officedocument.themeOverride+xml"/>
  <Override PartName="/ppt/charts/chart13.xml" ContentType="application/vnd.openxmlformats-officedocument.drawingml.chart+xml"/>
  <Override PartName="/ppt/charts/chart15.xml" ContentType="application/vnd.openxmlformats-officedocument.drawingml.chart+xml"/>
  <Override PartName="/ppt/charts/colors2.xml" ContentType="application/vnd.ms-office.chartcolorstyl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commentAuthors.xml" ContentType="application/vnd.openxmlformats-officedocument.presentationml.commentAuthors+xml"/>
  <Override PartName="/ppt/charts/chart7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5.xml" ContentType="application/vnd.openxmlformats-officedocument.drawingml.char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charts/style3.xml" ContentType="application/vnd.ms-office.chartstyl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charts/style1.xml" ContentType="application/vnd.ms-office.chartstyl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Override6.xml" ContentType="application/vnd.openxmlformats-officedocument.themeOverrid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Override4.xml" ContentType="application/vnd.openxmlformats-officedocument.themeOverride+xml"/>
  <Override PartName="/ppt/charts/chart16.xml" ContentType="application/vnd.openxmlformats-officedocument.drawingml.chart+xml"/>
  <Override PartName="/ppt/diagrams/quickStyle1.xml" ContentType="application/vnd.openxmlformats-officedocument.drawingml.diagramStyl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Override2.xml" ContentType="application/vnd.openxmlformats-officedocument.themeOverride+xml"/>
  <Override PartName="/ppt/charts/chart14.xml" ContentType="application/vnd.openxmlformats-officedocument.drawingml.chart+xml"/>
  <Override PartName="/docProps/app.xml" ContentType="application/vnd.openxmlformats-officedocument.extended-properties+xml"/>
  <Override PartName="/ppt/charts/colors3.xml" ContentType="application/vnd.ms-office.chartcolorstyle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Layouts/slideLayout12.xml" ContentType="application/vnd.openxmlformats-officedocument.presentationml.slideLayout+xml"/>
  <Override PartName="/ppt/charts/chart8.xml" ContentType="application/vnd.openxmlformats-officedocument.drawingml.chart+xml"/>
  <Override PartName="/ppt/charts/chart12.xml" ContentType="application/vnd.openxmlformats-officedocument.drawingml.chart+xml"/>
  <Override PartName="/ppt/charts/colors1.xml" ContentType="application/vnd.ms-office.chartcolorstyle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10.xml" ContentType="application/vnd.openxmlformats-officedocument.drawingml.chart+xml"/>
  <Override PartName="/ppt/charts/chart4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4" r:id="rId1"/>
  </p:sldMasterIdLst>
  <p:notesMasterIdLst>
    <p:notesMasterId r:id="rId25"/>
  </p:notesMasterIdLst>
  <p:sldIdLst>
    <p:sldId id="275" r:id="rId2"/>
    <p:sldId id="274" r:id="rId3"/>
    <p:sldId id="276" r:id="rId4"/>
    <p:sldId id="279" r:id="rId5"/>
    <p:sldId id="290" r:id="rId6"/>
    <p:sldId id="280" r:id="rId7"/>
    <p:sldId id="281" r:id="rId8"/>
    <p:sldId id="590" r:id="rId9"/>
    <p:sldId id="283" r:id="rId10"/>
    <p:sldId id="284" r:id="rId11"/>
    <p:sldId id="595" r:id="rId12"/>
    <p:sldId id="287" r:id="rId13"/>
    <p:sldId id="259" r:id="rId14"/>
    <p:sldId id="262" r:id="rId15"/>
    <p:sldId id="264" r:id="rId16"/>
    <p:sldId id="263" r:id="rId17"/>
    <p:sldId id="266" r:id="rId18"/>
    <p:sldId id="267" r:id="rId19"/>
    <p:sldId id="268" r:id="rId20"/>
    <p:sldId id="269" r:id="rId21"/>
    <p:sldId id="271" r:id="rId22"/>
    <p:sldId id="272" r:id="rId23"/>
    <p:sldId id="594" r:id="rId24"/>
  </p:sldIdLst>
  <p:sldSz cx="12192000" cy="6858000"/>
  <p:notesSz cx="6761163" cy="99425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 xmlns="">
        <p14:section name="Раздел без заголовка" id="{E3D511D3-7492-4FE7-8CF8-4EBE40D6AFE8}">
          <p14:sldIdLst>
            <p14:sldId id="275"/>
            <p14:sldId id="274"/>
            <p14:sldId id="276"/>
            <p14:sldId id="279"/>
            <p14:sldId id="290"/>
            <p14:sldId id="280"/>
            <p14:sldId id="281"/>
            <p14:sldId id="590"/>
            <p14:sldId id="283"/>
            <p14:sldId id="284"/>
            <p14:sldId id="595"/>
            <p14:sldId id="287"/>
            <p14:sldId id="259"/>
            <p14:sldId id="262"/>
            <p14:sldId id="264"/>
            <p14:sldId id="263"/>
            <p14:sldId id="266"/>
            <p14:sldId id="267"/>
            <p14:sldId id="268"/>
            <p14:sldId id="269"/>
            <p14:sldId id="271"/>
            <p14:sldId id="272"/>
            <p14:sldId id="594"/>
          </p14:sldIdLst>
        </p14:section>
      </p14:sectionLst>
    </p:ex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Кириленко Лариса Васильевна" initials="КЛВ" lastIdx="0" clrIdx="0">
    <p:extLst>
      <p:ext uri="{19B8F6BF-5375-455C-9EA6-DF929625EA0E}">
        <p15:presenceInfo xmlns:p15="http://schemas.microsoft.com/office/powerpoint/2012/main" xmlns="" userId="S-1-5-21-808375728-713933180-3944743185-1160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99"/>
    <a:srgbClr val="CCCC00"/>
    <a:srgbClr val="003399"/>
    <a:srgbClr val="FFCC00"/>
    <a:srgbClr val="009900"/>
    <a:srgbClr val="800080"/>
    <a:srgbClr val="FF0000"/>
    <a:srgbClr val="0099CC"/>
    <a:srgbClr val="669900"/>
    <a:srgbClr val="6666FF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047" autoAdjust="0"/>
    <p:restoredTop sz="94660"/>
  </p:normalViewPr>
  <p:slideViewPr>
    <p:cSldViewPr snapToGrid="0">
      <p:cViewPr varScale="1">
        <p:scale>
          <a:sx n="84" d="100"/>
          <a:sy n="84" d="100"/>
        </p:scale>
        <p:origin x="-723" y="-10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1.xlsx"/><Relationship Id="rId1" Type="http://schemas.openxmlformats.org/officeDocument/2006/relationships/themeOverride" Target="../theme/themeOverride1.xml"/></Relationships>
</file>

<file path=ppt/charts/_rels/chart10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_____Microsoft_Office_Excel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2.xlsx"/></Relationships>
</file>

<file path=ppt/charts/_rels/chart1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_____Microsoft_Office_Excel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4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5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6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2.xlsx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3.xlsx"/><Relationship Id="rId1" Type="http://schemas.openxmlformats.org/officeDocument/2006/relationships/themeOverride" Target="../theme/themeOverride2.xml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ColorStyle" Target="colors1.xml"/><Relationship Id="rId2" Type="http://schemas.openxmlformats.org/officeDocument/2006/relationships/package" Target="../embeddings/_____Microsoft_Office_Excel4.xlsx"/><Relationship Id="rId1" Type="http://schemas.openxmlformats.org/officeDocument/2006/relationships/themeOverride" Target="../theme/themeOverride3.xml"/><Relationship Id="rId4" Type="http://schemas.microsoft.com/office/2011/relationships/chartStyle" Target="style1.xml"/></Relationships>
</file>

<file path=ppt/charts/_rels/chart5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5.xlsx"/><Relationship Id="rId1" Type="http://schemas.openxmlformats.org/officeDocument/2006/relationships/themeOverride" Target="../theme/themeOverride4.xml"/></Relationships>
</file>

<file path=ppt/charts/_rels/chart6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6.xlsx"/><Relationship Id="rId1" Type="http://schemas.openxmlformats.org/officeDocument/2006/relationships/themeOverride" Target="../theme/themeOverride5.xm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8.xlsx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9.xlsx"/><Relationship Id="rId1" Type="http://schemas.openxmlformats.org/officeDocument/2006/relationships/themeOverride" Target="../theme/themeOverride6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2000" b="1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Изменение</a:t>
            </a:r>
            <a:r>
              <a:rPr lang="ru-RU" sz="2000" b="1" baseline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численности населения  округа</a:t>
            </a:r>
          </a:p>
          <a:p>
            <a:pPr>
              <a:defRPr sz="20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200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(тыс. человек)</a:t>
            </a:r>
          </a:p>
        </c:rich>
      </c:tx>
      <c:layout>
        <c:manualLayout>
          <c:xMode val="edge"/>
          <c:yMode val="edge"/>
          <c:x val="0.201955927384077"/>
          <c:y val="2.3809523809523812E-2"/>
        </c:manualLayout>
      </c:layout>
      <c:spPr>
        <a:noFill/>
        <a:ln>
          <a:noFill/>
        </a:ln>
        <a:effectLst/>
      </c:spPr>
    </c:title>
    <c:plotArea>
      <c:layout>
        <c:manualLayout>
          <c:layoutTarget val="inner"/>
          <c:xMode val="edge"/>
          <c:yMode val="edge"/>
          <c:x val="5.8963425245616978E-2"/>
          <c:y val="0.17034491602869992"/>
          <c:w val="0.92803693025567258"/>
          <c:h val="0.66018167177001552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оба пола</c:v>
                </c:pt>
              </c:strCache>
            </c:strRef>
          </c:tx>
          <c:spPr>
            <a:gradFill rotWithShape="1">
              <a:gsLst>
                <a:gs pos="0">
                  <a:srgbClr val="54A021">
                    <a:shade val="51000"/>
                    <a:satMod val="130000"/>
                  </a:srgbClr>
                </a:gs>
                <a:gs pos="80000">
                  <a:srgbClr val="54A021">
                    <a:shade val="93000"/>
                    <a:satMod val="130000"/>
                  </a:srgbClr>
                </a:gs>
                <a:gs pos="100000">
                  <a:srgbClr val="54A021">
                    <a:shade val="94000"/>
                    <a:satMod val="135000"/>
                  </a:srgbClr>
                </a:gs>
              </a:gsLst>
              <a:lin ang="16200000" scaled="0"/>
            </a:gradFill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  <a:scene3d>
              <a:camera prst="orthographicFront">
                <a:rot lat="0" lon="0" rev="0"/>
              </a:camera>
              <a:lightRig rig="threePt" dir="t">
                <a:rot lat="0" lon="0" rev="1200000"/>
              </a:lightRig>
            </a:scene3d>
            <a:sp3d>
              <a:bevelT w="63500" h="25400"/>
            </a:sp3d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4"/>
                <c:pt idx="0">
                  <c:v>1989 год</c:v>
                </c:pt>
                <c:pt idx="1">
                  <c:v>2002 год</c:v>
                </c:pt>
                <c:pt idx="2">
                  <c:v>2010 год</c:v>
                </c:pt>
                <c:pt idx="3">
                  <c:v>2016 год</c:v>
                </c:pt>
              </c:strCache>
            </c:strRef>
          </c:cat>
          <c:val>
            <c:numRef>
              <c:f>Лист1!$B$2:$B$5</c:f>
              <c:numCache>
                <c:formatCode>0.0</c:formatCode>
                <c:ptCount val="4"/>
                <c:pt idx="0">
                  <c:v>76.778999999999982</c:v>
                </c:pt>
                <c:pt idx="1">
                  <c:v>82.449000000000012</c:v>
                </c:pt>
                <c:pt idx="2">
                  <c:v>78.066999999999993</c:v>
                </c:pt>
                <c:pt idx="3">
                  <c:v>74.025999999999982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9388-4963-8AA6-7C471FF05630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мужчины</c:v>
                </c:pt>
              </c:strCache>
            </c:strRef>
          </c:tx>
          <c:spPr>
            <a:solidFill>
              <a:srgbClr val="003399"/>
            </a:solidFill>
            <a:ln w="25400" cap="flat" cmpd="sng" algn="ctr">
              <a:solidFill>
                <a:srgbClr val="003399"/>
              </a:solidFill>
              <a:prstDash val="solid"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4"/>
                <c:pt idx="0">
                  <c:v>1989 год</c:v>
                </c:pt>
                <c:pt idx="1">
                  <c:v>2002 год</c:v>
                </c:pt>
                <c:pt idx="2">
                  <c:v>2010 год</c:v>
                </c:pt>
                <c:pt idx="3">
                  <c:v>2016 год</c:v>
                </c:pt>
              </c:strCache>
            </c:strRef>
          </c:cat>
          <c:val>
            <c:numRef>
              <c:f>Лист1!$C$2:$C$5</c:f>
              <c:numCache>
                <c:formatCode>0.0</c:formatCode>
                <c:ptCount val="4"/>
                <c:pt idx="0">
                  <c:v>35.492000000000004</c:v>
                </c:pt>
                <c:pt idx="1">
                  <c:v>38.06</c:v>
                </c:pt>
                <c:pt idx="2">
                  <c:v>36.043000000000006</c:v>
                </c:pt>
                <c:pt idx="3">
                  <c:v>34.200000000000003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9388-4963-8AA6-7C471FF05630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женщины</c:v>
                </c:pt>
              </c:strCache>
            </c:strRef>
          </c:tx>
          <c:spPr>
            <a:solidFill>
              <a:srgbClr val="C42F1A"/>
            </a:solidFill>
            <a:ln w="25400" cap="flat" cmpd="sng" algn="ctr">
              <a:solidFill>
                <a:srgbClr val="C42F1A">
                  <a:shade val="50000"/>
                </a:srgbClr>
              </a:solidFill>
              <a:prstDash val="solid"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4"/>
                <c:pt idx="0">
                  <c:v>1989 год</c:v>
                </c:pt>
                <c:pt idx="1">
                  <c:v>2002 год</c:v>
                </c:pt>
                <c:pt idx="2">
                  <c:v>2010 год</c:v>
                </c:pt>
                <c:pt idx="3">
                  <c:v>2016 год</c:v>
                </c:pt>
              </c:strCache>
            </c:strRef>
          </c:cat>
          <c:val>
            <c:numRef>
              <c:f>Лист1!$D$2:$D$5</c:f>
              <c:numCache>
                <c:formatCode>0.0</c:formatCode>
                <c:ptCount val="4"/>
                <c:pt idx="0">
                  <c:v>41.287000000000006</c:v>
                </c:pt>
                <c:pt idx="1">
                  <c:v>44.388999999999996</c:v>
                </c:pt>
                <c:pt idx="2">
                  <c:v>42.024000000000001</c:v>
                </c:pt>
                <c:pt idx="3">
                  <c:v>39.800000000000011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9388-4963-8AA6-7C471FF05630}"/>
            </c:ext>
          </c:extLst>
        </c:ser>
        <c:dLbls>
          <c:showVal val="1"/>
        </c:dLbls>
        <c:gapWidth val="219"/>
        <c:axId val="102389632"/>
        <c:axId val="102391168"/>
      </c:barChart>
      <c:catAx>
        <c:axId val="102389632"/>
        <c:scaling>
          <c:orientation val="minMax"/>
        </c:scaling>
        <c:axPos val="b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ysClr val="windowText" lastClr="00000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2391168"/>
        <c:crosses val="autoZero"/>
        <c:auto val="1"/>
        <c:lblAlgn val="ctr"/>
        <c:lblOffset val="100"/>
      </c:catAx>
      <c:valAx>
        <c:axId val="102391168"/>
        <c:scaling>
          <c:orientation val="minMax"/>
          <c:max val="80"/>
        </c:scaling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" sourceLinked="1"/>
        <c:maj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ysClr val="windowText" lastClr="00000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238963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24076057267349071"/>
          <c:y val="0.92239225682520742"/>
          <c:w val="0.55393592042727169"/>
          <c:h val="6.2935053901914811E-2"/>
        </c:manualLayout>
      </c:layout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ysClr val="windowText" lastClr="000000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bg1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2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Georgia" panose="02040502050405020303" pitchFamily="18" charset="0"/>
                <a:ea typeface="+mn-ea"/>
                <a:cs typeface="+mn-cs"/>
              </a:defRPr>
            </a:pPr>
            <a:r>
              <a:rPr lang="ru-RU" sz="2000" dirty="0">
                <a:solidFill>
                  <a:schemeClr val="tx1"/>
                </a:solidFill>
                <a:latin typeface="Georgia" panose="02040502050405020303" pitchFamily="18" charset="0"/>
              </a:rPr>
              <a:t>Структура малого и среднего предпринимательства, </a:t>
            </a:r>
          </a:p>
          <a:p>
            <a:pPr>
              <a:defRPr sz="2000" b="1" i="0" u="none" strike="noStrike" kern="1200" baseline="0">
                <a:solidFill>
                  <a:schemeClr val="tx1"/>
                </a:solidFill>
                <a:latin typeface="Georgia" panose="02040502050405020303" pitchFamily="18" charset="0"/>
                <a:ea typeface="+mn-ea"/>
                <a:cs typeface="+mn-cs"/>
              </a:defRPr>
            </a:pPr>
            <a:r>
              <a:rPr lang="ru-RU" sz="1400" b="0" dirty="0">
                <a:solidFill>
                  <a:schemeClr val="tx1"/>
                </a:solidFill>
                <a:latin typeface="Georgia" panose="02040502050405020303" pitchFamily="18" charset="0"/>
              </a:rPr>
              <a:t>% в общем</a:t>
            </a:r>
            <a:r>
              <a:rPr lang="ru-RU" sz="1400" b="0" baseline="0" dirty="0">
                <a:solidFill>
                  <a:schemeClr val="tx1"/>
                </a:solidFill>
                <a:latin typeface="Georgia" panose="02040502050405020303" pitchFamily="18" charset="0"/>
              </a:rPr>
              <a:t> </a:t>
            </a:r>
            <a:r>
              <a:rPr lang="ru-RU" sz="1400" b="0" dirty="0">
                <a:solidFill>
                  <a:schemeClr val="tx1"/>
                </a:solidFill>
                <a:latin typeface="Georgia" panose="02040502050405020303" pitchFamily="18" charset="0"/>
              </a:rPr>
              <a:t>количестве </a:t>
            </a:r>
            <a:endParaRPr lang="ru-RU" sz="2000" b="0" dirty="0">
              <a:solidFill>
                <a:schemeClr val="tx1"/>
              </a:solidFill>
              <a:latin typeface="Georgia" panose="02040502050405020303" pitchFamily="18" charset="0"/>
            </a:endParaRPr>
          </a:p>
        </c:rich>
      </c:tx>
      <c:layout>
        <c:manualLayout>
          <c:xMode val="edge"/>
          <c:yMode val="edge"/>
          <c:x val="2.1779157213447756E-2"/>
          <c:y val="1.403356563699128E-2"/>
        </c:manualLayout>
      </c:layout>
      <c:spPr>
        <a:noFill/>
        <a:ln>
          <a:noFill/>
        </a:ln>
        <a:effectLst/>
      </c:spPr>
    </c:title>
    <c:view3D>
      <c:rotX val="30"/>
      <c:rotY val="250"/>
      <c:depthPercent val="100"/>
      <c:perspective val="30"/>
    </c:view3D>
    <c:floor>
      <c:spPr>
        <a:noFill/>
        <a:ln>
          <a:noFill/>
        </a:ln>
        <a:effectLst/>
        <a:sp3d/>
      </c:spPr>
    </c:floor>
    <c:sideWall>
      <c:spPr>
        <a:noFill/>
        <a:ln>
          <a:noFill/>
        </a:ln>
        <a:effectLst/>
        <a:sp3d/>
      </c:spPr>
    </c:sideWall>
    <c:backWall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2.2418526529104595E-3"/>
          <c:y val="0.14068531157672876"/>
          <c:w val="0.90696311490421588"/>
          <c:h val="0.70079506700435634"/>
        </c:manualLayout>
      </c:layout>
      <c:pie3DChart>
        <c:varyColors val="1"/>
        <c:ser>
          <c:idx val="0"/>
          <c:order val="0"/>
          <c:tx>
            <c:strRef>
              <c:f>Sheet1!$A$2</c:f>
              <c:strCache>
                <c:ptCount val="1"/>
              </c:strCache>
            </c:strRef>
          </c:tx>
          <c:dPt>
            <c:idx val="0"/>
            <c:spPr>
              <a:gradFill rotWithShape="1">
                <a:gsLst>
                  <a:gs pos="0">
                    <a:schemeClr val="accent1">
                      <a:tint val="96000"/>
                      <a:lumMod val="100000"/>
                    </a:schemeClr>
                  </a:gs>
                  <a:gs pos="78000">
                    <a:schemeClr val="accent1">
                      <a:shade val="94000"/>
                      <a:lumMod val="94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50800" dist="381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l"/>
              </a:scene3d>
              <a:sp3d prstMaterial="plastic">
                <a:bevelT w="0" h="0"/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F1C1-4376-8AD6-CFEB413D6ECF}"/>
              </c:ext>
            </c:extLst>
          </c:dPt>
          <c:dPt>
            <c:idx val="1"/>
            <c:spPr>
              <a:solidFill>
                <a:srgbClr val="0070C0"/>
              </a:solidFill>
              <a:ln>
                <a:noFill/>
              </a:ln>
              <a:effectLst>
                <a:outerShdw blurRad="50800" dist="381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l"/>
              </a:scene3d>
              <a:sp3d prstMaterial="plastic">
                <a:bevelT w="0" h="0"/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F1C1-4376-8AD6-CFEB413D6ECF}"/>
              </c:ext>
            </c:extLst>
          </c:dPt>
          <c:dPt>
            <c:idx val="2"/>
            <c:spPr>
              <a:gradFill rotWithShape="1">
                <a:gsLst>
                  <a:gs pos="0">
                    <a:schemeClr val="accent3">
                      <a:tint val="96000"/>
                      <a:lumMod val="100000"/>
                    </a:schemeClr>
                  </a:gs>
                  <a:gs pos="78000">
                    <a:schemeClr val="accent3">
                      <a:shade val="94000"/>
                      <a:lumMod val="94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50800" dist="381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l"/>
              </a:scene3d>
              <a:sp3d prstMaterial="plastic">
                <a:bevelT w="0" h="0"/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F1C1-4376-8AD6-CFEB413D6ECF}"/>
              </c:ext>
            </c:extLst>
          </c:dPt>
          <c:dPt>
            <c:idx val="3"/>
            <c:spPr>
              <a:gradFill rotWithShape="1">
                <a:gsLst>
                  <a:gs pos="0">
                    <a:schemeClr val="accent4">
                      <a:tint val="96000"/>
                      <a:lumMod val="100000"/>
                    </a:schemeClr>
                  </a:gs>
                  <a:gs pos="78000">
                    <a:schemeClr val="accent4">
                      <a:shade val="94000"/>
                      <a:lumMod val="94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50800" dist="381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l"/>
              </a:scene3d>
              <a:sp3d prstMaterial="plastic">
                <a:bevelT w="0" h="0"/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F1C1-4376-8AD6-CFEB413D6ECF}"/>
              </c:ext>
            </c:extLst>
          </c:dPt>
          <c:dPt>
            <c:idx val="4"/>
            <c:spPr>
              <a:gradFill rotWithShape="1">
                <a:gsLst>
                  <a:gs pos="0">
                    <a:schemeClr val="accent5">
                      <a:tint val="96000"/>
                      <a:lumMod val="100000"/>
                    </a:schemeClr>
                  </a:gs>
                  <a:gs pos="78000">
                    <a:schemeClr val="accent5">
                      <a:shade val="94000"/>
                      <a:lumMod val="94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50800" dist="381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l"/>
              </a:scene3d>
              <a:sp3d prstMaterial="plastic">
                <a:bevelT w="0" h="0"/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F1C1-4376-8AD6-CFEB413D6ECF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Georgia" panose="02040502050405020303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Val val="1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Sheet1!$B$1:$F$1</c:f>
              <c:strCache>
                <c:ptCount val="5"/>
                <c:pt idx="0">
                  <c:v>Торговля</c:v>
                </c:pt>
                <c:pt idx="1">
                  <c:v>Услуги</c:v>
                </c:pt>
                <c:pt idx="2">
                  <c:v>Промышленность</c:v>
                </c:pt>
                <c:pt idx="3">
                  <c:v>Строительство </c:v>
                </c:pt>
                <c:pt idx="4">
                  <c:v>Сельское хозяйство</c:v>
                </c:pt>
              </c:strCache>
            </c:strRef>
          </c:cat>
          <c:val>
            <c:numRef>
              <c:f>Sheet1!$B$2:$F$2</c:f>
              <c:numCache>
                <c:formatCode>0.0</c:formatCode>
                <c:ptCount val="5"/>
                <c:pt idx="0">
                  <c:v>42.869796279893706</c:v>
                </c:pt>
                <c:pt idx="1">
                  <c:v>39.105403011514611</c:v>
                </c:pt>
                <c:pt idx="2">
                  <c:v>3.1886625332152345</c:v>
                </c:pt>
                <c:pt idx="3">
                  <c:v>2.7015057573073533</c:v>
                </c:pt>
                <c:pt idx="4">
                  <c:v>12.134632418069089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F1C1-4376-8AD6-CFEB413D6ECF}"/>
            </c:ext>
          </c:extLst>
        </c:ser>
        <c:dLbls/>
      </c:pie3DChart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1.7638702496885462E-2"/>
          <c:y val="0.8979125617618573"/>
          <c:w val="0.87392747430144013"/>
          <c:h val="8.9190942936900969E-2"/>
        </c:manualLayout>
      </c:layout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baseline="0">
              <a:solidFill>
                <a:schemeClr val="tx1"/>
              </a:solidFill>
              <a:latin typeface="Georgia" panose="02040502050405020303" pitchFamily="18" charset="0"/>
              <a:ea typeface="+mn-ea"/>
              <a:cs typeface="+mn-cs"/>
            </a:defRPr>
          </a:pPr>
          <a:endParaRPr lang="ru-RU"/>
        </a:p>
      </c:txPr>
    </c:legend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autoTitleDeleted val="1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rgbClr val="0070C0"/>
            </a:solidFill>
          </c:spPr>
          <c:dPt>
            <c:idx val="0"/>
            <c:extLst xmlns:c16r2="http://schemas.microsoft.com/office/drawing/2015/06/chart">
              <c:ext xmlns:c16="http://schemas.microsoft.com/office/drawing/2014/chart" uri="{C3380CC4-5D6E-409C-BE32-E72D297353CC}">
                <c16:uniqueId val="{00000000-514F-48E5-8BE5-3D32CF7713AE}"/>
              </c:ext>
            </c:extLst>
          </c:dPt>
          <c:dPt>
            <c:idx val="1"/>
            <c:explosion val="9"/>
            <c:spPr>
              <a:solidFill>
                <a:srgbClr val="FF00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514F-48E5-8BE5-3D32CF7713AE}"/>
              </c:ext>
            </c:extLst>
          </c:dPt>
          <c:dLbls>
            <c:dLbl>
              <c:idx val="0"/>
              <c:spPr/>
              <c:txPr>
                <a:bodyPr/>
                <a:lstStyle/>
                <a:p>
                  <a:pPr>
                    <a:defRPr sz="2000" b="1">
                      <a:latin typeface="Times New Roman" pitchFamily="18" charset="0"/>
                      <a:cs typeface="Times New Roman" pitchFamily="18" charset="0"/>
                    </a:defRPr>
                  </a:pPr>
                  <a:endParaRPr lang="ru-RU"/>
                </a:p>
              </c:txPr>
              <c:dLblPos val="outEnd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514F-48E5-8BE5-3D32CF7713AE}"/>
                </c:ext>
              </c:extLst>
            </c:dLbl>
            <c:dLbl>
              <c:idx val="1"/>
              <c:spPr/>
              <c:txPr>
                <a:bodyPr/>
                <a:lstStyle/>
                <a:p>
                  <a:pPr>
                    <a:defRPr sz="2000" b="1">
                      <a:latin typeface="Times New Roman" pitchFamily="18" charset="0"/>
                      <a:cs typeface="Times New Roman" pitchFamily="18" charset="0"/>
                    </a:defRPr>
                  </a:pPr>
                  <a:endParaRPr lang="ru-RU"/>
                </a:p>
              </c:txPr>
              <c:dLblPos val="outEnd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514F-48E5-8BE5-3D32CF7713AE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Лист1!$A$2:$A$3</c:f>
              <c:strCache>
                <c:ptCount val="2"/>
                <c:pt idx="0">
                  <c:v>Мужской</c:v>
                </c:pt>
                <c:pt idx="1">
                  <c:v>Женский</c:v>
                </c:pt>
              </c:strCache>
            </c:strRef>
          </c:cat>
          <c:val>
            <c:numRef>
              <c:f>Лист1!$B$2:$B$3</c:f>
              <c:numCache>
                <c:formatCode>0.0%</c:formatCode>
                <c:ptCount val="2"/>
                <c:pt idx="0">
                  <c:v>0.253</c:v>
                </c:pt>
                <c:pt idx="1">
                  <c:v>0.74700000000000077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514F-48E5-8BE5-3D32CF7713AE}"/>
            </c:ext>
          </c:extLst>
        </c:ser>
        <c:dLbls/>
        <c:firstSliceAng val="0"/>
      </c:pieChart>
    </c:plotArea>
    <c:legend>
      <c:legendPos val="b"/>
      <c:layout>
        <c:manualLayout>
          <c:xMode val="edge"/>
          <c:yMode val="edge"/>
          <c:x val="0.15804790295163793"/>
          <c:y val="0.91722309321836182"/>
          <c:w val="0.76851536754859084"/>
          <c:h val="7.9073229000438616E-2"/>
        </c:manualLayout>
      </c:layout>
      <c:txPr>
        <a:bodyPr/>
        <a:lstStyle/>
        <a:p>
          <a:pPr>
            <a:defRPr sz="20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zero"/>
  </c:chart>
  <c:txPr>
    <a:bodyPr/>
    <a:lstStyle/>
    <a:p>
      <a:pPr>
        <a:defRPr sz="1200"/>
      </a:pPr>
      <a:endParaRPr lang="ru-RU"/>
    </a:p>
  </c:txPr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autoTitleDeleted val="1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explosion val="6"/>
          <c:dPt>
            <c:idx val="0"/>
            <c:explosion val="0"/>
            <c:spPr>
              <a:solidFill>
                <a:srgbClr val="009999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6776-494B-9B69-61D60AD33929}"/>
              </c:ext>
            </c:extLst>
          </c:dPt>
          <c:dPt>
            <c:idx val="1"/>
            <c:explosion val="0"/>
            <c:spPr>
              <a:solidFill>
                <a:srgbClr val="FFC0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6776-494B-9B69-61D60AD33929}"/>
              </c:ext>
            </c:extLst>
          </c:dPt>
          <c:dPt>
            <c:idx val="2"/>
            <c:explosion val="0"/>
            <c:spPr>
              <a:solidFill>
                <a:srgbClr val="FF66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6776-494B-9B69-61D60AD33929}"/>
              </c:ext>
            </c:extLst>
          </c:dPt>
          <c:dPt>
            <c:idx val="3"/>
            <c:explosion val="0"/>
            <c:spPr>
              <a:solidFill>
                <a:srgbClr val="00B05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6776-494B-9B69-61D60AD33929}"/>
              </c:ext>
            </c:extLst>
          </c:dPt>
          <c:dPt>
            <c:idx val="4"/>
            <c:explosion val="0"/>
            <c:spPr>
              <a:solidFill>
                <a:srgbClr val="00206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6776-494B-9B69-61D60AD33929}"/>
              </c:ext>
            </c:extLst>
          </c:dPt>
          <c:dLbls>
            <c:dLbl>
              <c:idx val="1"/>
              <c:layout>
                <c:manualLayout>
                  <c:x val="2.6490066225165573E-2"/>
                  <c:y val="4.3378794411080689E-2"/>
                </c:manualLayout>
              </c:layout>
              <c:dLblPos val="bestFit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6776-494B-9B69-61D60AD33929}"/>
                </c:ext>
              </c:extLst>
            </c:dLbl>
            <c:dLbl>
              <c:idx val="2"/>
              <c:layout>
                <c:manualLayout>
                  <c:x val="-0.13907284768211919"/>
                  <c:y val="8.6757588822161363E-2"/>
                </c:manualLayout>
              </c:layout>
              <c:dLblPos val="bestFit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6776-494B-9B69-61D60AD33929}"/>
                </c:ext>
              </c:extLst>
            </c:dLbl>
            <c:dLbl>
              <c:idx val="3"/>
              <c:layout>
                <c:manualLayout>
                  <c:x val="0"/>
                  <c:y val="-0.21689397205540348"/>
                </c:manualLayout>
              </c:layout>
              <c:dLblPos val="bestFit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6776-494B-9B69-61D60AD33929}"/>
                </c:ext>
              </c:extLst>
            </c:dLbl>
            <c:dLbl>
              <c:idx val="4"/>
              <c:spPr/>
              <c:txPr>
                <a:bodyPr/>
                <a:lstStyle/>
                <a:p>
                  <a:pPr>
                    <a:defRPr sz="2000" b="1">
                      <a:solidFill>
                        <a:schemeClr val="bg2">
                          <a:lumMod val="25000"/>
                        </a:schemeClr>
                      </a:solidFill>
                      <a:latin typeface="Times New Roman" pitchFamily="18" charset="0"/>
                      <a:cs typeface="Times New Roman" pitchFamily="18" charset="0"/>
                    </a:defRPr>
                  </a:pPr>
                  <a:endParaRPr lang="ru-RU"/>
                </a:p>
              </c:txPr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dLblPos val="outEnd"/>
            <c:showVal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Лист1!$A$2:$A$6</c:f>
              <c:strCache>
                <c:ptCount val="5"/>
                <c:pt idx="0">
                  <c:v>До 20 лет</c:v>
                </c:pt>
                <c:pt idx="1">
                  <c:v>21-30 лет</c:v>
                </c:pt>
                <c:pt idx="2">
                  <c:v>31-45 лет</c:v>
                </c:pt>
                <c:pt idx="3">
                  <c:v>46-60 лет</c:v>
                </c:pt>
                <c:pt idx="4">
                  <c:v>Старше 60 лет</c:v>
                </c:pt>
              </c:strCache>
            </c:strRef>
          </c:cat>
          <c:val>
            <c:numRef>
              <c:f>Лист1!$B$2:$B$6</c:f>
              <c:numCache>
                <c:formatCode>0.0%</c:formatCode>
                <c:ptCount val="5"/>
                <c:pt idx="0">
                  <c:v>2.1999999999999999E-2</c:v>
                </c:pt>
                <c:pt idx="1">
                  <c:v>0.14700000000000019</c:v>
                </c:pt>
                <c:pt idx="2">
                  <c:v>0.41400000000000031</c:v>
                </c:pt>
                <c:pt idx="3">
                  <c:v>0.33700000000000052</c:v>
                </c:pt>
                <c:pt idx="4">
                  <c:v>8.0000000000000043E-2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6776-494B-9B69-61D60AD33929}"/>
            </c:ext>
          </c:extLst>
        </c:ser>
        <c:dLbls/>
        <c:firstSliceAng val="0"/>
      </c:pieChart>
      <c:spPr>
        <a:ln w="57150"/>
      </c:spPr>
    </c:plotArea>
    <c:legend>
      <c:legendPos val="r"/>
      <c:layout>
        <c:manualLayout>
          <c:xMode val="edge"/>
          <c:yMode val="edge"/>
          <c:x val="0.71528003827265241"/>
          <c:y val="0.10957790668717868"/>
          <c:w val="0.28471989014618204"/>
          <c:h val="0.75300582367671576"/>
        </c:manualLayout>
      </c:layout>
      <c:txPr>
        <a:bodyPr/>
        <a:lstStyle/>
        <a:p>
          <a:pPr>
            <a:defRPr sz="2000" b="1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zero"/>
  </c:chart>
  <c:spPr>
    <a:noFill/>
    <a:ln w="38100">
      <a:noFill/>
    </a:ln>
  </c:spPr>
  <c:txPr>
    <a:bodyPr/>
    <a:lstStyle/>
    <a:p>
      <a:pPr>
        <a:defRPr sz="1200"/>
      </a:pPr>
      <a:endParaRPr lang="ru-RU"/>
    </a:p>
  </c:txPr>
  <c:externalData r:id="rId1"/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autoTitleDeleted val="1"/>
    <c:view3D>
      <c:depthPercent val="100"/>
      <c:rAngAx val="1"/>
    </c:view3D>
    <c:floor>
      <c:spPr>
        <a:noFill/>
        <a:ln>
          <a:noFill/>
        </a:ln>
        <a:effectLst/>
        <a:sp3d/>
      </c:spPr>
    </c:floor>
    <c:sideWall>
      <c:spPr>
        <a:noFill/>
        <a:ln>
          <a:noFill/>
        </a:ln>
        <a:effectLst/>
        <a:sp3d/>
      </c:spPr>
    </c:sideWall>
    <c:backWall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6.1539217378603392E-2"/>
          <c:y val="2.3887079261672096E-2"/>
          <c:w val="0.93846078262139654"/>
          <c:h val="0.52918703565963054"/>
        </c:manualLayout>
      </c:layout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spPr>
            <a:solidFill>
              <a:schemeClr val="accent2">
                <a:lumMod val="75000"/>
              </a:schemeClr>
            </a:solidFill>
            <a:ln>
              <a:noFill/>
            </a:ln>
            <a:effectLst/>
            <a:sp3d/>
          </c:spPr>
          <c:dPt>
            <c:idx val="2"/>
            <c:extLst xmlns:c16r2="http://schemas.microsoft.com/office/drawing/2015/06/chart">
              <c:ext xmlns:c16="http://schemas.microsoft.com/office/drawing/2014/chart" uri="{C3380CC4-5D6E-409C-BE32-E72D297353CC}">
                <c16:uniqueId val="{00000001-A0B5-4DDE-888C-1FBA764194C2}"/>
              </c:ext>
            </c:extLst>
          </c:dPt>
          <c:dPt>
            <c:idx val="3"/>
            <c:extLst xmlns:c16r2="http://schemas.microsoft.com/office/drawing/2015/06/chart">
              <c:ext xmlns:c16="http://schemas.microsoft.com/office/drawing/2014/chart" uri="{C3380CC4-5D6E-409C-BE32-E72D297353CC}">
                <c16:uniqueId val="{00000003-A0B5-4DDE-888C-1FBA764194C2}"/>
              </c:ext>
            </c:extLst>
          </c:dPt>
          <c:dPt>
            <c:idx val="4"/>
            <c:extLst xmlns:c16r2="http://schemas.microsoft.com/office/drawing/2015/06/chart">
              <c:ext xmlns:c16="http://schemas.microsoft.com/office/drawing/2014/chart" uri="{C3380CC4-5D6E-409C-BE32-E72D297353CC}">
                <c16:uniqueId val="{00000005-A0B5-4DDE-888C-1FBA764194C2}"/>
              </c:ext>
            </c:extLst>
          </c:dPt>
          <c:dPt>
            <c:idx val="5"/>
            <c:extLst xmlns:c16r2="http://schemas.microsoft.com/office/drawing/2015/06/chart">
              <c:ext xmlns:c16="http://schemas.microsoft.com/office/drawing/2014/chart" uri="{C3380CC4-5D6E-409C-BE32-E72D297353CC}">
                <c16:uniqueId val="{00000007-A0B5-4DDE-888C-1FBA764194C2}"/>
              </c:ext>
            </c:extLst>
          </c:dPt>
          <c:dLbls>
            <c:dLbl>
              <c:idx val="0"/>
              <c:layout>
                <c:manualLayout>
                  <c:x val="-2.1991775483499876E-17"/>
                  <c:y val="-4.2817680592839538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A0B5-4DDE-888C-1FBA764194C2}"/>
                </c:ext>
              </c:extLst>
            </c:dLbl>
            <c:dLbl>
              <c:idx val="1"/>
              <c:layout>
                <c:manualLayout>
                  <c:x val="0"/>
                  <c:y val="-3.3302546809127545E-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14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Georgia" panose="02040502050405020303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showVal val="1"/>
              <c:extLst xmlns:c16r2="http://schemas.microsoft.com/office/drawing/2015/06/chart">
                <c:ext xmlns:c15="http://schemas.microsoft.com/office/drawing/2012/chart" uri="{CE6537A1-D6FC-4f65-9D91-7224C49458BB}">
                  <c15:layout>
                    <c:manualLayout>
                      <c:w val="5.709326071965036E-2"/>
                      <c:h val="7.8284992683908108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9-A0B5-4DDE-888C-1FBA764194C2}"/>
                </c:ext>
              </c:extLst>
            </c:dLbl>
            <c:dLbl>
              <c:idx val="2"/>
              <c:layout>
                <c:manualLayout>
                  <c:x val="3.5986957419873052E-3"/>
                  <c:y val="-5.9469000823388161E-3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14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Georgia" panose="02040502050405020303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showVal val="1"/>
              <c:extLst xmlns:c16r2="http://schemas.microsoft.com/office/drawing/2015/06/chart">
                <c:ext xmlns:c15="http://schemas.microsoft.com/office/drawing/2012/chart" uri="{CE6537A1-D6FC-4f65-9D91-7224C49458BB}">
                  <c15:layout>
                    <c:manualLayout>
                      <c:w val="7.7827793246712129E-2"/>
                      <c:h val="9.0178792848585737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1-A0B5-4DDE-888C-1FBA764194C2}"/>
                </c:ext>
              </c:extLst>
            </c:dLbl>
            <c:dLbl>
              <c:idx val="3"/>
              <c:layout>
                <c:manualLayout>
                  <c:x val="7.197391483974613E-3"/>
                  <c:y val="-3.092388042816183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A0B5-4DDE-888C-1FBA764194C2}"/>
                </c:ext>
              </c:extLst>
            </c:dLbl>
            <c:dLbl>
              <c:idx val="4"/>
              <c:layout>
                <c:manualLayout>
                  <c:x val="1.1995652473290928E-2"/>
                  <c:y val="-3.5681400494032872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A0B5-4DDE-888C-1FBA764194C2}"/>
                </c:ext>
              </c:extLst>
            </c:dLbl>
            <c:dLbl>
              <c:idx val="5"/>
              <c:layout>
                <c:manualLayout>
                  <c:x val="2.3991304946582035E-3"/>
                  <c:y val="-3.0923880428161916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A0B5-4DDE-888C-1FBA764194C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Georgia" panose="02040502050405020303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Лист1!$A$2:$A$7</c:f>
              <c:strCache>
                <c:ptCount val="6"/>
                <c:pt idx="0">
                  <c:v>Благополучная</c:v>
                </c:pt>
                <c:pt idx="1">
                  <c:v>Нормальная</c:v>
                </c:pt>
                <c:pt idx="2">
                  <c:v>Удовлетворительная</c:v>
                </c:pt>
                <c:pt idx="3">
                  <c:v>Кризисная</c:v>
                </c:pt>
                <c:pt idx="4">
                  <c:v>Катастрофическая</c:v>
                </c:pt>
                <c:pt idx="5">
                  <c:v>Затрудняюсь ответить</c:v>
                </c:pt>
              </c:strCache>
            </c:strRef>
          </c:cat>
          <c:val>
            <c:numRef>
              <c:f>Лист1!$B$2:$B$7</c:f>
              <c:numCache>
                <c:formatCode>0.0%</c:formatCode>
                <c:ptCount val="6"/>
                <c:pt idx="0">
                  <c:v>2.4E-2</c:v>
                </c:pt>
                <c:pt idx="1">
                  <c:v>0.13400000000000001</c:v>
                </c:pt>
                <c:pt idx="2">
                  <c:v>0.40900000000000003</c:v>
                </c:pt>
                <c:pt idx="3">
                  <c:v>0.24600000000000002</c:v>
                </c:pt>
                <c:pt idx="4">
                  <c:v>0.113</c:v>
                </c:pt>
                <c:pt idx="5">
                  <c:v>7.3999999999999996E-2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A-A0B5-4DDE-888C-1FBA764194C2}"/>
            </c:ext>
          </c:extLst>
        </c:ser>
        <c:dLbls>
          <c:showVal val="1"/>
        </c:dLbls>
        <c:shape val="box"/>
        <c:axId val="103924480"/>
        <c:axId val="103926016"/>
        <c:axId val="0"/>
      </c:bar3DChart>
      <c:catAx>
        <c:axId val="103924480"/>
        <c:scaling>
          <c:orientation val="minMax"/>
        </c:scaling>
        <c:axPos val="b"/>
        <c:numFmt formatCode="General" sourceLinked="0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Georgia" panose="02040502050405020303" pitchFamily="18" charset="0"/>
                <a:ea typeface="+mn-ea"/>
                <a:cs typeface="+mn-cs"/>
              </a:defRPr>
            </a:pPr>
            <a:endParaRPr lang="ru-RU"/>
          </a:p>
        </c:txPr>
        <c:crossAx val="103926016"/>
        <c:crosses val="autoZero"/>
        <c:auto val="1"/>
        <c:lblAlgn val="ctr"/>
        <c:lblOffset val="100"/>
      </c:catAx>
      <c:valAx>
        <c:axId val="103926016"/>
        <c:scaling>
          <c:orientation val="minMax"/>
        </c:scaling>
        <c:delete val="1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tickLblPos val="nextTo"/>
        <c:crossAx val="10392448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1"/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autoTitleDeleted val="1"/>
    <c:view3D>
      <c:rotX val="0"/>
      <c:rotY val="0"/>
      <c:perspective val="20"/>
    </c:view3D>
    <c:plotArea>
      <c:layout>
        <c:manualLayout>
          <c:layoutTarget val="inner"/>
          <c:xMode val="edge"/>
          <c:yMode val="edge"/>
          <c:x val="0.15069066411366783"/>
          <c:y val="4.2817611063000707E-2"/>
          <c:w val="0.86564004059938759"/>
          <c:h val="0.43564294757066535"/>
        </c:manualLayout>
      </c:layout>
      <c:bar3DChart>
        <c:barDir val="col"/>
        <c:grouping val="percentStacked"/>
        <c:ser>
          <c:idx val="0"/>
          <c:order val="0"/>
          <c:tx>
            <c:strRef>
              <c:f>Лист1!$B$1</c:f>
              <c:strCache>
                <c:ptCount val="1"/>
                <c:pt idx="0">
                  <c:v>Отлично</c:v>
                </c:pt>
              </c:strCache>
            </c:strRef>
          </c:tx>
          <c:spPr>
            <a:solidFill>
              <a:srgbClr val="005426"/>
            </a:solidFill>
            <a:ln>
              <a:solidFill>
                <a:schemeClr val="accent5">
                  <a:lumMod val="75000"/>
                </a:schemeClr>
              </a:solidFill>
            </a:ln>
          </c:spPr>
          <c:cat>
            <c:strRef>
              <c:f>Лист1!$A$2:$A$20</c:f>
              <c:strCache>
                <c:ptCount val="19"/>
                <c:pt idx="0">
                  <c:v>Работа пассажирского транспорта</c:v>
                </c:pt>
                <c:pt idx="1">
                  <c:v>Энергоснабжение</c:v>
                </c:pt>
                <c:pt idx="2">
                  <c:v>Теплоснабжение</c:v>
                </c:pt>
                <c:pt idx="3">
                  <c:v>Водоснабжение</c:v>
                </c:pt>
                <c:pt idx="4">
                  <c:v>Обеспечение для занятий физкультурой и спортом</c:v>
                </c:pt>
                <c:pt idx="5">
                  <c:v>Развитие культурной жизни и досуга</c:v>
                </c:pt>
                <c:pt idx="6">
                  <c:v>Освещение улиц</c:v>
                </c:pt>
                <c:pt idx="7">
                  <c:v>Качество общего образования</c:v>
                </c:pt>
                <c:pt idx="8">
                  <c:v>Условия для развития предпринимательства</c:v>
                </c:pt>
                <c:pt idx="9">
                  <c:v>Уровень безопасности</c:v>
                </c:pt>
                <c:pt idx="10">
                  <c:v>Благоустройство населенных пунктов</c:v>
                </c:pt>
                <c:pt idx="11">
                  <c:v>Экологическая обстановка</c:v>
                </c:pt>
                <c:pt idx="12">
                  <c:v>Обеспечение жильем</c:v>
                </c:pt>
                <c:pt idx="13">
                  <c:v>Медицинское  обслуживание</c:v>
                </c:pt>
                <c:pt idx="14">
                  <c:v>Обеспечение мест в детских дошкольных учреждениях</c:v>
                </c:pt>
                <c:pt idx="15">
                  <c:v>Состояние дорог</c:v>
                </c:pt>
                <c:pt idx="16">
                  <c:v>Занятость населения</c:v>
                </c:pt>
                <c:pt idx="17">
                  <c:v>Уровень доходов</c:v>
                </c:pt>
                <c:pt idx="18">
                  <c:v>Отношения между местной властью и гражданами</c:v>
                </c:pt>
              </c:strCache>
            </c:strRef>
          </c:cat>
          <c:val>
            <c:numRef>
              <c:f>Лист1!$B$2:$B$20</c:f>
              <c:numCache>
                <c:formatCode>0%</c:formatCode>
                <c:ptCount val="19"/>
                <c:pt idx="0" formatCode="0.00%">
                  <c:v>4.200000000000001E-2</c:v>
                </c:pt>
                <c:pt idx="1">
                  <c:v>7.0000000000000021E-2</c:v>
                </c:pt>
                <c:pt idx="2" formatCode="0.00%">
                  <c:v>6.8000000000000019E-2</c:v>
                </c:pt>
                <c:pt idx="3" formatCode="0.00%">
                  <c:v>4.7000000000000007E-2</c:v>
                </c:pt>
                <c:pt idx="4" formatCode="0.00%">
                  <c:v>4.7000000000000007E-2</c:v>
                </c:pt>
                <c:pt idx="5" formatCode="0.00%">
                  <c:v>4.5999999999999999E-2</c:v>
                </c:pt>
                <c:pt idx="6" formatCode="0.00%">
                  <c:v>2.7000000000000003E-2</c:v>
                </c:pt>
                <c:pt idx="7" formatCode="0.00%">
                  <c:v>3.3000000000000002E-2</c:v>
                </c:pt>
                <c:pt idx="8" formatCode="0.00%">
                  <c:v>1.9000000000000003E-2</c:v>
                </c:pt>
                <c:pt idx="9" formatCode="0.00%">
                  <c:v>1.9000000000000003E-2</c:v>
                </c:pt>
                <c:pt idx="10" formatCode="0.00%">
                  <c:v>8.0000000000000019E-3</c:v>
                </c:pt>
                <c:pt idx="11" formatCode="0.00%">
                  <c:v>1.4999999999999998E-2</c:v>
                </c:pt>
                <c:pt idx="12" formatCode="0.00%">
                  <c:v>1.2E-2</c:v>
                </c:pt>
                <c:pt idx="13" formatCode="0.00%">
                  <c:v>1.2E-2</c:v>
                </c:pt>
                <c:pt idx="14" formatCode="0.00%">
                  <c:v>0.14800000000000002</c:v>
                </c:pt>
                <c:pt idx="15" formatCode="0.00%">
                  <c:v>4.000000000000001E-3</c:v>
                </c:pt>
                <c:pt idx="16" formatCode="0.00%">
                  <c:v>4.000000000000001E-3</c:v>
                </c:pt>
                <c:pt idx="17" formatCode="0.00%">
                  <c:v>2.0000000000000005E-3</c:v>
                </c:pt>
                <c:pt idx="18" formatCode="0.00%">
                  <c:v>1.6000000000000004E-2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0B5E-46C4-A5D8-C5CA582EF1B2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Хорошо</c:v>
                </c:pt>
              </c:strCache>
            </c:strRef>
          </c:tx>
          <c:spPr>
            <a:solidFill>
              <a:srgbClr val="00B050"/>
            </a:solidFill>
            <a:ln>
              <a:solidFill>
                <a:srgbClr val="0066FF"/>
              </a:solidFill>
            </a:ln>
          </c:spPr>
          <c:cat>
            <c:strRef>
              <c:f>Лист1!$A$2:$A$20</c:f>
              <c:strCache>
                <c:ptCount val="19"/>
                <c:pt idx="0">
                  <c:v>Работа пассажирского транспорта</c:v>
                </c:pt>
                <c:pt idx="1">
                  <c:v>Энергоснабжение</c:v>
                </c:pt>
                <c:pt idx="2">
                  <c:v>Теплоснабжение</c:v>
                </c:pt>
                <c:pt idx="3">
                  <c:v>Водоснабжение</c:v>
                </c:pt>
                <c:pt idx="4">
                  <c:v>Обеспечение для занятий физкультурой и спортом</c:v>
                </c:pt>
                <c:pt idx="5">
                  <c:v>Развитие культурной жизни и досуга</c:v>
                </c:pt>
                <c:pt idx="6">
                  <c:v>Освещение улиц</c:v>
                </c:pt>
                <c:pt idx="7">
                  <c:v>Качество общего образования</c:v>
                </c:pt>
                <c:pt idx="8">
                  <c:v>Условия для развития предпринимательства</c:v>
                </c:pt>
                <c:pt idx="9">
                  <c:v>Уровень безопасности</c:v>
                </c:pt>
                <c:pt idx="10">
                  <c:v>Благоустройство населенных пунктов</c:v>
                </c:pt>
                <c:pt idx="11">
                  <c:v>Экологическая обстановка</c:v>
                </c:pt>
                <c:pt idx="12">
                  <c:v>Обеспечение жильем</c:v>
                </c:pt>
                <c:pt idx="13">
                  <c:v>Медицинское  обслуживание</c:v>
                </c:pt>
                <c:pt idx="14">
                  <c:v>Обеспечение мест в детских дошкольных учреждениях</c:v>
                </c:pt>
                <c:pt idx="15">
                  <c:v>Состояние дорог</c:v>
                </c:pt>
                <c:pt idx="16">
                  <c:v>Занятость населения</c:v>
                </c:pt>
                <c:pt idx="17">
                  <c:v>Уровень доходов</c:v>
                </c:pt>
                <c:pt idx="18">
                  <c:v>Отношения между местной властью и гражданами</c:v>
                </c:pt>
              </c:strCache>
            </c:strRef>
          </c:cat>
          <c:val>
            <c:numRef>
              <c:f>Лист1!$C$2:$C$20</c:f>
              <c:numCache>
                <c:formatCode>0.00%</c:formatCode>
                <c:ptCount val="19"/>
                <c:pt idx="0">
                  <c:v>0.27900000000000008</c:v>
                </c:pt>
                <c:pt idx="1">
                  <c:v>0.51500000000000001</c:v>
                </c:pt>
                <c:pt idx="2">
                  <c:v>0.52500000000000002</c:v>
                </c:pt>
                <c:pt idx="3">
                  <c:v>0.34200000000000008</c:v>
                </c:pt>
                <c:pt idx="4">
                  <c:v>0.25700000000000001</c:v>
                </c:pt>
                <c:pt idx="5">
                  <c:v>0.25</c:v>
                </c:pt>
                <c:pt idx="6">
                  <c:v>0.20700000000000002</c:v>
                </c:pt>
                <c:pt idx="7">
                  <c:v>0.3050000000000001</c:v>
                </c:pt>
                <c:pt idx="8">
                  <c:v>0.18300000000000002</c:v>
                </c:pt>
                <c:pt idx="9">
                  <c:v>0.20800000000000002</c:v>
                </c:pt>
                <c:pt idx="10">
                  <c:v>0.12400000000000001</c:v>
                </c:pt>
                <c:pt idx="11">
                  <c:v>0.14900000000000002</c:v>
                </c:pt>
                <c:pt idx="12">
                  <c:v>0.18700000000000003</c:v>
                </c:pt>
                <c:pt idx="13">
                  <c:v>0.15000000000000002</c:v>
                </c:pt>
                <c:pt idx="14">
                  <c:v>0.49800000000000005</c:v>
                </c:pt>
                <c:pt idx="15">
                  <c:v>5.7000000000000009E-2</c:v>
                </c:pt>
                <c:pt idx="16">
                  <c:v>3.4000000000000002E-2</c:v>
                </c:pt>
                <c:pt idx="17">
                  <c:v>3.1000000000000003E-2</c:v>
                </c:pt>
                <c:pt idx="18">
                  <c:v>0.19700000000000001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0B5E-46C4-A5D8-C5CA582EF1B2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Средне</c:v>
                </c:pt>
              </c:strCache>
            </c:strRef>
          </c:tx>
          <c:spPr>
            <a:solidFill>
              <a:srgbClr val="66CCFF"/>
            </a:solidFill>
            <a:ln>
              <a:solidFill>
                <a:schemeClr val="accent5">
                  <a:lumMod val="60000"/>
                  <a:lumOff val="40000"/>
                </a:schemeClr>
              </a:solidFill>
            </a:ln>
          </c:spPr>
          <c:cat>
            <c:strRef>
              <c:f>Лист1!$A$2:$A$20</c:f>
              <c:strCache>
                <c:ptCount val="19"/>
                <c:pt idx="0">
                  <c:v>Работа пассажирского транспорта</c:v>
                </c:pt>
                <c:pt idx="1">
                  <c:v>Энергоснабжение</c:v>
                </c:pt>
                <c:pt idx="2">
                  <c:v>Теплоснабжение</c:v>
                </c:pt>
                <c:pt idx="3">
                  <c:v>Водоснабжение</c:v>
                </c:pt>
                <c:pt idx="4">
                  <c:v>Обеспечение для занятий физкультурой и спортом</c:v>
                </c:pt>
                <c:pt idx="5">
                  <c:v>Развитие культурной жизни и досуга</c:v>
                </c:pt>
                <c:pt idx="6">
                  <c:v>Освещение улиц</c:v>
                </c:pt>
                <c:pt idx="7">
                  <c:v>Качество общего образования</c:v>
                </c:pt>
                <c:pt idx="8">
                  <c:v>Условия для развития предпринимательства</c:v>
                </c:pt>
                <c:pt idx="9">
                  <c:v>Уровень безопасности</c:v>
                </c:pt>
                <c:pt idx="10">
                  <c:v>Благоустройство населенных пунктов</c:v>
                </c:pt>
                <c:pt idx="11">
                  <c:v>Экологическая обстановка</c:v>
                </c:pt>
                <c:pt idx="12">
                  <c:v>Обеспечение жильем</c:v>
                </c:pt>
                <c:pt idx="13">
                  <c:v>Медицинское  обслуживание</c:v>
                </c:pt>
                <c:pt idx="14">
                  <c:v>Обеспечение мест в детских дошкольных учреждениях</c:v>
                </c:pt>
                <c:pt idx="15">
                  <c:v>Состояние дорог</c:v>
                </c:pt>
                <c:pt idx="16">
                  <c:v>Занятость населения</c:v>
                </c:pt>
                <c:pt idx="17">
                  <c:v>Уровень доходов</c:v>
                </c:pt>
                <c:pt idx="18">
                  <c:v>Отношения между местной властью и гражданами</c:v>
                </c:pt>
              </c:strCache>
            </c:strRef>
          </c:cat>
          <c:val>
            <c:numRef>
              <c:f>Лист1!$D$2:$D$20</c:f>
              <c:numCache>
                <c:formatCode>0%</c:formatCode>
                <c:ptCount val="19"/>
                <c:pt idx="0" formatCode="0.00%">
                  <c:v>0.4860000000000001</c:v>
                </c:pt>
                <c:pt idx="1">
                  <c:v>0.34</c:v>
                </c:pt>
                <c:pt idx="2" formatCode="0.00%">
                  <c:v>0.33700000000000008</c:v>
                </c:pt>
                <c:pt idx="3" formatCode="0.00%">
                  <c:v>0.37400000000000005</c:v>
                </c:pt>
                <c:pt idx="4" formatCode="0.00%">
                  <c:v>0.41200000000000003</c:v>
                </c:pt>
                <c:pt idx="5" formatCode="0.00%">
                  <c:v>0.44700000000000001</c:v>
                </c:pt>
                <c:pt idx="6" formatCode="0.00%">
                  <c:v>0.38200000000000006</c:v>
                </c:pt>
                <c:pt idx="7" formatCode="0.00%">
                  <c:v>0.50600000000000001</c:v>
                </c:pt>
                <c:pt idx="8" formatCode="0.00%">
                  <c:v>0.54300000000000004</c:v>
                </c:pt>
                <c:pt idx="9" formatCode="0.00%">
                  <c:v>0.52800000000000002</c:v>
                </c:pt>
                <c:pt idx="10" formatCode="0.00%">
                  <c:v>0.4250000000000001</c:v>
                </c:pt>
                <c:pt idx="11" formatCode="0.00%">
                  <c:v>0.4860000000000001</c:v>
                </c:pt>
                <c:pt idx="12" formatCode="0.00%">
                  <c:v>0.38400000000000006</c:v>
                </c:pt>
                <c:pt idx="13" formatCode="0.00%">
                  <c:v>0.3620000000000001</c:v>
                </c:pt>
                <c:pt idx="14" formatCode="0.00%">
                  <c:v>0.28200000000000003</c:v>
                </c:pt>
                <c:pt idx="15" formatCode="0.00%">
                  <c:v>0.22600000000000001</c:v>
                </c:pt>
                <c:pt idx="16" formatCode="0.00%">
                  <c:v>0.26800000000000002</c:v>
                </c:pt>
                <c:pt idx="17" formatCode="0.00%">
                  <c:v>0.23200000000000001</c:v>
                </c:pt>
                <c:pt idx="18" formatCode="0.00%">
                  <c:v>0.47500000000000003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0B5E-46C4-A5D8-C5CA582EF1B2}"/>
            </c:ext>
          </c:extLst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Плохо</c:v>
                </c:pt>
              </c:strCache>
            </c:strRef>
          </c:tx>
          <c:spPr>
            <a:solidFill>
              <a:srgbClr val="FFCC00"/>
            </a:solidFill>
            <a:ln>
              <a:solidFill>
                <a:srgbClr val="FF0000"/>
              </a:solidFill>
            </a:ln>
          </c:spPr>
          <c:cat>
            <c:strRef>
              <c:f>Лист1!$A$2:$A$20</c:f>
              <c:strCache>
                <c:ptCount val="19"/>
                <c:pt idx="0">
                  <c:v>Работа пассажирского транспорта</c:v>
                </c:pt>
                <c:pt idx="1">
                  <c:v>Энергоснабжение</c:v>
                </c:pt>
                <c:pt idx="2">
                  <c:v>Теплоснабжение</c:v>
                </c:pt>
                <c:pt idx="3">
                  <c:v>Водоснабжение</c:v>
                </c:pt>
                <c:pt idx="4">
                  <c:v>Обеспечение для занятий физкультурой и спортом</c:v>
                </c:pt>
                <c:pt idx="5">
                  <c:v>Развитие культурной жизни и досуга</c:v>
                </c:pt>
                <c:pt idx="6">
                  <c:v>Освещение улиц</c:v>
                </c:pt>
                <c:pt idx="7">
                  <c:v>Качество общего образования</c:v>
                </c:pt>
                <c:pt idx="8">
                  <c:v>Условия для развития предпринимательства</c:v>
                </c:pt>
                <c:pt idx="9">
                  <c:v>Уровень безопасности</c:v>
                </c:pt>
                <c:pt idx="10">
                  <c:v>Благоустройство населенных пунктов</c:v>
                </c:pt>
                <c:pt idx="11">
                  <c:v>Экологическая обстановка</c:v>
                </c:pt>
                <c:pt idx="12">
                  <c:v>Обеспечение жильем</c:v>
                </c:pt>
                <c:pt idx="13">
                  <c:v>Медицинское  обслуживание</c:v>
                </c:pt>
                <c:pt idx="14">
                  <c:v>Обеспечение мест в детских дошкольных учреждениях</c:v>
                </c:pt>
                <c:pt idx="15">
                  <c:v>Состояние дорог</c:v>
                </c:pt>
                <c:pt idx="16">
                  <c:v>Занятость населения</c:v>
                </c:pt>
                <c:pt idx="17">
                  <c:v>Уровень доходов</c:v>
                </c:pt>
                <c:pt idx="18">
                  <c:v>Отношения между местной властью и гражданами</c:v>
                </c:pt>
              </c:strCache>
            </c:strRef>
          </c:cat>
          <c:val>
            <c:numRef>
              <c:f>Лист1!$E$2:$E$20</c:f>
              <c:numCache>
                <c:formatCode>0.00%</c:formatCode>
                <c:ptCount val="19"/>
                <c:pt idx="0">
                  <c:v>0.15700000000000003</c:v>
                </c:pt>
                <c:pt idx="1">
                  <c:v>6.3E-2</c:v>
                </c:pt>
                <c:pt idx="2">
                  <c:v>5.3000000000000005E-2</c:v>
                </c:pt>
                <c:pt idx="3">
                  <c:v>0.18400000000000002</c:v>
                </c:pt>
                <c:pt idx="4">
                  <c:v>0.21500000000000002</c:v>
                </c:pt>
                <c:pt idx="5">
                  <c:v>0.19400000000000001</c:v>
                </c:pt>
                <c:pt idx="6">
                  <c:v>0.27100000000000002</c:v>
                </c:pt>
                <c:pt idx="7">
                  <c:v>0.12100000000000001</c:v>
                </c:pt>
                <c:pt idx="8">
                  <c:v>0.20700000000000002</c:v>
                </c:pt>
                <c:pt idx="9">
                  <c:v>0.19</c:v>
                </c:pt>
                <c:pt idx="10">
                  <c:v>0.34800000000000003</c:v>
                </c:pt>
                <c:pt idx="11">
                  <c:v>0.27400000000000002</c:v>
                </c:pt>
                <c:pt idx="12">
                  <c:v>0.28500000000000003</c:v>
                </c:pt>
                <c:pt idx="13">
                  <c:v>0.30900000000000005</c:v>
                </c:pt>
                <c:pt idx="14">
                  <c:v>4.7000000000000007E-2</c:v>
                </c:pt>
                <c:pt idx="15" formatCode="0%">
                  <c:v>0.33000000000000007</c:v>
                </c:pt>
                <c:pt idx="16">
                  <c:v>0.4220000000000001</c:v>
                </c:pt>
                <c:pt idx="17">
                  <c:v>0.41600000000000004</c:v>
                </c:pt>
                <c:pt idx="18">
                  <c:v>0.18700000000000003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0B5E-46C4-A5D8-C5CA582EF1B2}"/>
            </c:ext>
          </c:extLst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Очень плохо</c:v>
                </c:pt>
              </c:strCache>
            </c:strRef>
          </c:tx>
          <c:spPr>
            <a:solidFill>
              <a:srgbClr val="FF0000"/>
            </a:solidFill>
            <a:ln w="9525" cap="flat" cmpd="sng" algn="ctr">
              <a:solidFill>
                <a:schemeClr val="accent3"/>
              </a:solidFill>
              <a:prstDash val="solid"/>
            </a:ln>
            <a:effectLst>
              <a:outerShdw blurRad="63500" dist="25400" dir="5400000" rotWithShape="0">
                <a:srgbClr val="000000">
                  <a:alpha val="43137"/>
                </a:srgbClr>
              </a:outerShdw>
            </a:effectLst>
            <a:scene3d>
              <a:camera prst="orthographicFront" fov="0">
                <a:rot lat="0" lon="0" rev="0"/>
              </a:camera>
              <a:lightRig rig="brightRoom" dir="tl">
                <a:rot lat="0" lon="0" rev="8700000"/>
              </a:lightRig>
            </a:scene3d>
            <a:sp3d contourW="12700">
              <a:bevelT w="0" h="0"/>
              <a:contourClr>
                <a:schemeClr val="accent3">
                  <a:shade val="80000"/>
                </a:schemeClr>
              </a:contourClr>
            </a:sp3d>
          </c:spPr>
          <c:cat>
            <c:strRef>
              <c:f>Лист1!$A$2:$A$20</c:f>
              <c:strCache>
                <c:ptCount val="19"/>
                <c:pt idx="0">
                  <c:v>Работа пассажирского транспорта</c:v>
                </c:pt>
                <c:pt idx="1">
                  <c:v>Энергоснабжение</c:v>
                </c:pt>
                <c:pt idx="2">
                  <c:v>Теплоснабжение</c:v>
                </c:pt>
                <c:pt idx="3">
                  <c:v>Водоснабжение</c:v>
                </c:pt>
                <c:pt idx="4">
                  <c:v>Обеспечение для занятий физкультурой и спортом</c:v>
                </c:pt>
                <c:pt idx="5">
                  <c:v>Развитие культурной жизни и досуга</c:v>
                </c:pt>
                <c:pt idx="6">
                  <c:v>Освещение улиц</c:v>
                </c:pt>
                <c:pt idx="7">
                  <c:v>Качество общего образования</c:v>
                </c:pt>
                <c:pt idx="8">
                  <c:v>Условия для развития предпринимательства</c:v>
                </c:pt>
                <c:pt idx="9">
                  <c:v>Уровень безопасности</c:v>
                </c:pt>
                <c:pt idx="10">
                  <c:v>Благоустройство населенных пунктов</c:v>
                </c:pt>
                <c:pt idx="11">
                  <c:v>Экологическая обстановка</c:v>
                </c:pt>
                <c:pt idx="12">
                  <c:v>Обеспечение жильем</c:v>
                </c:pt>
                <c:pt idx="13">
                  <c:v>Медицинское  обслуживание</c:v>
                </c:pt>
                <c:pt idx="14">
                  <c:v>Обеспечение мест в детских дошкольных учреждениях</c:v>
                </c:pt>
                <c:pt idx="15">
                  <c:v>Состояние дорог</c:v>
                </c:pt>
                <c:pt idx="16">
                  <c:v>Занятость населения</c:v>
                </c:pt>
                <c:pt idx="17">
                  <c:v>Уровень доходов</c:v>
                </c:pt>
                <c:pt idx="18">
                  <c:v>Отношения между местной властью и гражданами</c:v>
                </c:pt>
              </c:strCache>
            </c:strRef>
          </c:cat>
          <c:val>
            <c:numRef>
              <c:f>Лист1!$F$2:$F$20</c:f>
              <c:numCache>
                <c:formatCode>0.00%</c:formatCode>
                <c:ptCount val="19"/>
                <c:pt idx="0">
                  <c:v>3.5999999999999997E-2</c:v>
                </c:pt>
                <c:pt idx="1">
                  <c:v>1.2E-2</c:v>
                </c:pt>
                <c:pt idx="2">
                  <c:v>1.6000000000000004E-2</c:v>
                </c:pt>
                <c:pt idx="3">
                  <c:v>5.3000000000000005E-2</c:v>
                </c:pt>
                <c:pt idx="4">
                  <c:v>7.0000000000000021E-2</c:v>
                </c:pt>
                <c:pt idx="5">
                  <c:v>6.4000000000000015E-2</c:v>
                </c:pt>
                <c:pt idx="6">
                  <c:v>0.112</c:v>
                </c:pt>
                <c:pt idx="7">
                  <c:v>3.500000000000001E-2</c:v>
                </c:pt>
                <c:pt idx="8">
                  <c:v>4.8000000000000001E-2</c:v>
                </c:pt>
                <c:pt idx="9">
                  <c:v>5.5000000000000007E-2</c:v>
                </c:pt>
                <c:pt idx="10">
                  <c:v>9.5000000000000015E-2</c:v>
                </c:pt>
                <c:pt idx="11">
                  <c:v>7.5999999999999998E-2</c:v>
                </c:pt>
                <c:pt idx="12">
                  <c:v>0.13200000000000001</c:v>
                </c:pt>
                <c:pt idx="13">
                  <c:v>0.16700000000000001</c:v>
                </c:pt>
                <c:pt idx="14">
                  <c:v>2.4E-2</c:v>
                </c:pt>
                <c:pt idx="15">
                  <c:v>0.38200000000000006</c:v>
                </c:pt>
                <c:pt idx="16">
                  <c:v>0.27100000000000002</c:v>
                </c:pt>
                <c:pt idx="17">
                  <c:v>0.31900000000000006</c:v>
                </c:pt>
                <c:pt idx="18">
                  <c:v>0.125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0B5E-46C4-A5D8-C5CA582EF1B2}"/>
            </c:ext>
          </c:extLst>
        </c:ser>
        <c:dLbls/>
        <c:gapWidth val="75"/>
        <c:shape val="box"/>
        <c:axId val="125772160"/>
        <c:axId val="125773696"/>
        <c:axId val="0"/>
      </c:bar3DChart>
      <c:catAx>
        <c:axId val="125772160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/>
          <a:lstStyle/>
          <a:p>
            <a:pPr>
              <a:defRPr sz="1400" b="1">
                <a:latin typeface="Georgia" panose="02040502050405020303" pitchFamily="18" charset="0"/>
              </a:defRPr>
            </a:pPr>
            <a:endParaRPr lang="ru-RU"/>
          </a:p>
        </c:txPr>
        <c:crossAx val="125773696"/>
        <c:crosses val="autoZero"/>
        <c:auto val="1"/>
        <c:lblAlgn val="ctr"/>
        <c:lblOffset val="100"/>
      </c:catAx>
      <c:valAx>
        <c:axId val="125773696"/>
        <c:scaling>
          <c:orientation val="minMax"/>
        </c:scaling>
        <c:axPos val="l"/>
        <c:majorGridlines/>
        <c:numFmt formatCode="0%" sourceLinked="1"/>
        <c:majorTickMark val="none"/>
        <c:tickLblPos val="nextTo"/>
        <c:spPr>
          <a:ln w="9525">
            <a:noFill/>
          </a:ln>
        </c:spPr>
        <c:txPr>
          <a:bodyPr/>
          <a:lstStyle/>
          <a:p>
            <a:pPr>
              <a:defRPr sz="1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25772160"/>
        <c:crosses val="autoZero"/>
        <c:crossBetween val="between"/>
      </c:valAx>
    </c:plotArea>
    <c:legend>
      <c:legendPos val="b"/>
      <c:layout>
        <c:manualLayout>
          <c:xMode val="edge"/>
          <c:yMode val="edge"/>
          <c:x val="0"/>
          <c:y val="0.92412392090322837"/>
          <c:w val="0.99317898451502273"/>
          <c:h val="7.3737297579128183E-2"/>
        </c:manualLayout>
      </c:layout>
      <c:txPr>
        <a:bodyPr/>
        <a:lstStyle/>
        <a:p>
          <a:pPr>
            <a:defRPr sz="2000" b="1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gap"/>
  </c:chart>
  <c:txPr>
    <a:bodyPr/>
    <a:lstStyle/>
    <a:p>
      <a:pPr>
        <a:defRPr sz="1800"/>
      </a:pPr>
      <a:endParaRPr lang="ru-RU"/>
    </a:p>
  </c:txPr>
  <c:externalData r:id="rId1"/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autoTitleDeleted val="1"/>
    <c:view3D>
      <c:rotX val="50"/>
      <c:rotY val="40"/>
      <c:perspective val="90"/>
    </c:view3D>
    <c:plotArea>
      <c:layout>
        <c:manualLayout>
          <c:layoutTarget val="inner"/>
          <c:xMode val="edge"/>
          <c:yMode val="edge"/>
          <c:x val="2.484488124276167E-3"/>
          <c:y val="0.10265435786043987"/>
          <c:w val="0.59901181210195886"/>
          <c:h val="0.87513440130328579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explosion val="18"/>
          <c:dPt>
            <c:idx val="0"/>
            <c:spPr>
              <a:solidFill>
                <a:srgbClr val="0099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8155-4557-A405-4C25636A2722}"/>
              </c:ext>
            </c:extLst>
          </c:dPt>
          <c:dPt>
            <c:idx val="1"/>
            <c:spPr>
              <a:solidFill>
                <a:srgbClr val="009999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8155-4557-A405-4C25636A2722}"/>
              </c:ext>
            </c:extLst>
          </c:dPt>
          <c:dPt>
            <c:idx val="2"/>
            <c:spPr>
              <a:solidFill>
                <a:srgbClr val="0099CC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0523-461E-8DA6-1D4101B182E7}"/>
              </c:ext>
            </c:extLst>
          </c:dPt>
          <c:dPt>
            <c:idx val="3"/>
            <c:spPr>
              <a:solidFill>
                <a:srgbClr val="003399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8155-4557-A405-4C25636A2722}"/>
              </c:ext>
            </c:extLst>
          </c:dPt>
          <c:dPt>
            <c:idx val="4"/>
            <c:spPr>
              <a:solidFill>
                <a:srgbClr val="80008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0523-461E-8DA6-1D4101B182E7}"/>
              </c:ext>
            </c:extLst>
          </c:dPt>
          <c:dPt>
            <c:idx val="5"/>
            <c:spPr>
              <a:solidFill>
                <a:srgbClr val="FF00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A-8155-4557-A405-4C25636A2722}"/>
              </c:ext>
            </c:extLst>
          </c:dPt>
          <c:dPt>
            <c:idx val="6"/>
            <c:spPr>
              <a:solidFill>
                <a:schemeClr val="accent5">
                  <a:lumMod val="60000"/>
                  <a:lumOff val="40000"/>
                </a:schemeClr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8155-4557-A405-4C25636A2722}"/>
              </c:ext>
            </c:extLst>
          </c:dPt>
          <c:dPt>
            <c:idx val="8"/>
            <c:spPr>
              <a:solidFill>
                <a:srgbClr val="FF0066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8155-4557-A405-4C25636A2722}"/>
              </c:ext>
            </c:extLst>
          </c:dPt>
          <c:dPt>
            <c:idx val="9"/>
            <c:spPr>
              <a:solidFill>
                <a:srgbClr val="FF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6-8155-4557-A405-4C25636A2722}"/>
              </c:ext>
            </c:extLst>
          </c:dPt>
          <c:dPt>
            <c:idx val="10"/>
            <c:spPr>
              <a:solidFill>
                <a:srgbClr val="FF66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8155-4557-A405-4C25636A2722}"/>
              </c:ext>
            </c:extLst>
          </c:dPt>
          <c:dPt>
            <c:idx val="11"/>
            <c:spPr>
              <a:solidFill>
                <a:srgbClr val="CC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0523-461E-8DA6-1D4101B182E7}"/>
              </c:ext>
            </c:extLst>
          </c:dPt>
          <c:dPt>
            <c:idx val="12"/>
            <c:spPr>
              <a:solidFill>
                <a:srgbClr val="6699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8-8155-4557-A405-4C25636A2722}"/>
              </c:ext>
            </c:extLst>
          </c:dPt>
          <c:dLbls>
            <c:dLbl>
              <c:idx val="0"/>
              <c:layout>
                <c:manualLayout>
                  <c:x val="1.0092222372101422E-2"/>
                  <c:y val="-2.3287367243994394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8155-4557-A405-4C25636A2722}"/>
                </c:ext>
              </c:extLst>
            </c:dLbl>
            <c:dLbl>
              <c:idx val="1"/>
              <c:layout>
                <c:manualLayout>
                  <c:x val="-2.7421743966160122E-3"/>
                  <c:y val="-4.0791850769816028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8155-4557-A405-4C25636A2722}"/>
                </c:ext>
              </c:extLst>
            </c:dLbl>
            <c:dLbl>
              <c:idx val="2"/>
              <c:layout>
                <c:manualLayout>
                  <c:x val="1.9281266916409485E-2"/>
                  <c:y val="-6.4826500135758899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0523-461E-8DA6-1D4101B182E7}"/>
                </c:ext>
              </c:extLst>
            </c:dLbl>
            <c:dLbl>
              <c:idx val="3"/>
              <c:layout>
                <c:manualLayout>
                  <c:x val="1.0561924007849145E-2"/>
                  <c:y val="-3.1149388280746954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8155-4557-A405-4C25636A2722}"/>
                </c:ext>
              </c:extLst>
            </c:dLbl>
            <c:dLbl>
              <c:idx val="5"/>
              <c:layout>
                <c:manualLayout>
                  <c:x val="-2.5635388855943748E-2"/>
                  <c:y val="1.0590425593233463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8155-4557-A405-4C25636A2722}"/>
                </c:ext>
              </c:extLst>
            </c:dLbl>
            <c:dLbl>
              <c:idx val="6"/>
              <c:layout>
                <c:manualLayout>
                  <c:x val="-1.5834773446268741E-2"/>
                  <c:y val="2.2944412514018752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8155-4557-A405-4C25636A2722}"/>
                </c:ext>
              </c:extLst>
            </c:dLbl>
            <c:dLbl>
              <c:idx val="7"/>
              <c:layout>
                <c:manualLayout>
                  <c:x val="-6.4738272729817888E-3"/>
                  <c:y val="-1.1729010594130987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8155-4557-A405-4C25636A2722}"/>
                </c:ext>
              </c:extLst>
            </c:dLbl>
            <c:dLbl>
              <c:idx val="8"/>
              <c:layout>
                <c:manualLayout>
                  <c:x val="-1.5244433189364463E-2"/>
                  <c:y val="-4.9059200656101656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8155-4557-A405-4C25636A2722}"/>
                </c:ext>
              </c:extLst>
            </c:dLbl>
            <c:dLbl>
              <c:idx val="9"/>
              <c:layout>
                <c:manualLayout>
                  <c:x val="4.011806805138087E-3"/>
                  <c:y val="-8.1934478766449992E-3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8155-4557-A405-4C25636A2722}"/>
                </c:ext>
              </c:extLst>
            </c:dLbl>
            <c:dLbl>
              <c:idx val="10"/>
              <c:layout>
                <c:manualLayout>
                  <c:x val="1.979873202191856E-2"/>
                  <c:y val="-2.8217187096009212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8155-4557-A405-4C25636A2722}"/>
                </c:ext>
              </c:extLst>
            </c:dLbl>
            <c:dLbl>
              <c:idx val="11"/>
              <c:layout>
                <c:manualLayout>
                  <c:x val="1.2139139961654338E-2"/>
                  <c:y val="-1.1539686849488641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0523-461E-8DA6-1D4101B182E7}"/>
                </c:ext>
              </c:extLst>
            </c:dLbl>
            <c:dLbl>
              <c:idx val="12"/>
              <c:layout>
                <c:manualLayout>
                  <c:x val="-2.4922373883011082E-2"/>
                  <c:y val="-4.4462660340599787E-3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8155-4557-A405-4C25636A272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600" b="1"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Лист1!$A$2:$A$14</c:f>
              <c:strCache>
                <c:ptCount val="13"/>
                <c:pt idx="0">
                  <c:v>Обеспечение водой</c:v>
                </c:pt>
                <c:pt idx="1">
                  <c:v>Проблемы ЖКХ </c:v>
                </c:pt>
                <c:pt idx="2">
                  <c:v>Доступ к учреждениям образования</c:v>
                </c:pt>
                <c:pt idx="3">
                  <c:v>Доступ к учреждениям здравоохранения</c:v>
                </c:pt>
                <c:pt idx="4">
                  <c:v>Доступ к учреждениям культуры и досуга</c:v>
                </c:pt>
                <c:pt idx="5">
                  <c:v>Нехватка мест в детских дошкольных учреждениях</c:v>
                </c:pt>
                <c:pt idx="6">
                  <c:v>Неэффективная работа местной власти</c:v>
                </c:pt>
                <c:pt idx="7">
                  <c:v>Безработица</c:v>
                </c:pt>
                <c:pt idx="8">
                  <c:v>Обеспеченность жильем</c:v>
                </c:pt>
                <c:pt idx="9">
                  <c:v>Транспортная доступность для населения</c:v>
                </c:pt>
                <c:pt idx="10">
                  <c:v>Дороги и дорожное покрытие</c:v>
                </c:pt>
                <c:pt idx="11">
                  <c:v>Экологические проблеммы</c:v>
                </c:pt>
                <c:pt idx="12">
                  <c:v>Отсутствие стабильно работающих предприятий</c:v>
                </c:pt>
              </c:strCache>
            </c:strRef>
          </c:cat>
          <c:val>
            <c:numRef>
              <c:f>Лист1!$B$2:$B$14</c:f>
              <c:numCache>
                <c:formatCode>0.0%</c:formatCode>
                <c:ptCount val="13"/>
                <c:pt idx="0">
                  <c:v>6.8000000000000019E-2</c:v>
                </c:pt>
                <c:pt idx="1">
                  <c:v>0.10500000000000001</c:v>
                </c:pt>
                <c:pt idx="2">
                  <c:v>3.4000000000000002E-2</c:v>
                </c:pt>
                <c:pt idx="3">
                  <c:v>8.9000000000000037E-2</c:v>
                </c:pt>
                <c:pt idx="4">
                  <c:v>3.0000000000000002E-2</c:v>
                </c:pt>
                <c:pt idx="5">
                  <c:v>1.4999999999999998E-2</c:v>
                </c:pt>
                <c:pt idx="6">
                  <c:v>7.3999999999999996E-2</c:v>
                </c:pt>
                <c:pt idx="7">
                  <c:v>0.15500000000000003</c:v>
                </c:pt>
                <c:pt idx="8">
                  <c:v>5.6000000000000001E-2</c:v>
                </c:pt>
                <c:pt idx="9">
                  <c:v>4.9000000000000009E-2</c:v>
                </c:pt>
                <c:pt idx="10">
                  <c:v>0.15300000000000002</c:v>
                </c:pt>
                <c:pt idx="11">
                  <c:v>5.3000000000000005E-2</c:v>
                </c:pt>
                <c:pt idx="12">
                  <c:v>0.11899999999999998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9-8155-4557-A405-4C25636A2722}"/>
            </c:ext>
          </c:extLst>
        </c:ser>
        <c:dLbls/>
      </c:pie3DChart>
    </c:plotArea>
    <c:legend>
      <c:legendPos val="r"/>
      <c:layout>
        <c:manualLayout>
          <c:xMode val="edge"/>
          <c:yMode val="edge"/>
          <c:x val="0.62551155222277588"/>
          <c:y val="1.2710109512173051E-2"/>
          <c:w val="0.36901049653099038"/>
          <c:h val="0.987289890487827"/>
        </c:manualLayout>
      </c:layout>
      <c:txPr>
        <a:bodyPr anchor="t"/>
        <a:lstStyle/>
        <a:p>
          <a:pPr>
            <a:defRPr sz="1800" b="1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zero"/>
  </c:chart>
  <c:txPr>
    <a:bodyPr/>
    <a:lstStyle/>
    <a:p>
      <a:pPr>
        <a:defRPr sz="1800"/>
      </a:pPr>
      <a:endParaRPr lang="ru-RU"/>
    </a:p>
  </c:txPr>
  <c:externalData r:id="rId1"/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autoTitleDeleted val="1"/>
    <c:view3D>
      <c:rotX val="30"/>
      <c:perspective val="30"/>
    </c:view3D>
    <c:plotArea>
      <c:layout>
        <c:manualLayout>
          <c:layoutTarget val="inner"/>
          <c:xMode val="edge"/>
          <c:yMode val="edge"/>
          <c:x val="3.1728014674494195E-2"/>
          <c:y val="8.7962796726960613E-2"/>
          <c:w val="0.57731100037616079"/>
          <c:h val="0.85648181986034932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explosion val="25"/>
          <c:dPt>
            <c:idx val="0"/>
            <c:spPr>
              <a:solidFill>
                <a:srgbClr val="92D05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57AC-4784-A1E6-234F30B48445}"/>
              </c:ext>
            </c:extLst>
          </c:dPt>
          <c:dPt>
            <c:idx val="2"/>
            <c:spPr>
              <a:solidFill>
                <a:srgbClr val="CCFFCC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57AC-4784-A1E6-234F30B48445}"/>
              </c:ext>
            </c:extLst>
          </c:dPt>
          <c:dPt>
            <c:idx val="4"/>
            <c:spPr>
              <a:solidFill>
                <a:srgbClr val="0066FF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57AC-4784-A1E6-234F30B48445}"/>
              </c:ext>
            </c:extLst>
          </c:dPt>
          <c:dPt>
            <c:idx val="5"/>
            <c:spPr>
              <a:solidFill>
                <a:srgbClr val="FF66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57AC-4784-A1E6-234F30B48445}"/>
              </c:ext>
            </c:extLst>
          </c:dPt>
          <c:dLbls>
            <c:dLbl>
              <c:idx val="0"/>
              <c:layout>
                <c:manualLayout>
                  <c:x val="-4.7747833534568504E-2"/>
                  <c:y val="-3.0300000399947201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57AC-4784-A1E6-234F30B48445}"/>
                </c:ext>
              </c:extLst>
            </c:dLbl>
            <c:dLbl>
              <c:idx val="1"/>
              <c:layout>
                <c:manualLayout>
                  <c:x val="-6.2813989704106803E-3"/>
                  <c:y val="-2.393644038986854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57AC-4784-A1E6-234F30B48445}"/>
                </c:ext>
              </c:extLst>
            </c:dLbl>
            <c:dLbl>
              <c:idx val="2"/>
              <c:layout>
                <c:manualLayout>
                  <c:x val="-3.9312607627820004E-2"/>
                  <c:y val="8.7819407838165317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57AC-4784-A1E6-234F30B48445}"/>
                </c:ext>
              </c:extLst>
            </c:dLbl>
            <c:dLbl>
              <c:idx val="3"/>
              <c:layout>
                <c:manualLayout>
                  <c:x val="-1.2895277295271089E-2"/>
                  <c:y val="1.0083269008490879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57AC-4784-A1E6-234F30B48445}"/>
                </c:ext>
              </c:extLst>
            </c:dLbl>
            <c:dLbl>
              <c:idx val="4"/>
              <c:layout>
                <c:manualLayout>
                  <c:x val="3.0206672162517425E-3"/>
                  <c:y val="-8.8728287866001701E-4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57AC-4784-A1E6-234F30B48445}"/>
                </c:ext>
              </c:extLst>
            </c:dLbl>
            <c:dLbl>
              <c:idx val="5"/>
              <c:layout>
                <c:manualLayout>
                  <c:x val="-3.0573121652136199E-4"/>
                  <c:y val="5.5013738186559372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57AC-4784-A1E6-234F30B48445}"/>
                </c:ext>
              </c:extLst>
            </c:dLbl>
            <c:dLbl>
              <c:idx val="6"/>
              <c:layout>
                <c:manualLayout>
                  <c:x val="3.1755389348570506E-3"/>
                  <c:y val="-7.5674011030544006E-3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57AC-4784-A1E6-234F30B48445}"/>
                </c:ext>
              </c:extLst>
            </c:dLbl>
            <c:dLbl>
              <c:idx val="8"/>
              <c:layout>
                <c:manualLayout>
                  <c:x val="4.2210032798566728E-2"/>
                  <c:y val="-8.2471113812976633E-3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57AC-4784-A1E6-234F30B48445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Лист1!$A$2:$A$10</c:f>
              <c:strCache>
                <c:ptCount val="9"/>
                <c:pt idx="0">
                  <c:v>Санитарная очистка округа</c:v>
                </c:pt>
                <c:pt idx="1">
                  <c:v>Улучшение состояния коммунальной и инженерной инфроструктуры</c:v>
                </c:pt>
                <c:pt idx="2">
                  <c:v>Ремонт дорог и тротуаров</c:v>
                </c:pt>
                <c:pt idx="3">
                  <c:v>Благоустройство и озеленение</c:v>
                </c:pt>
                <c:pt idx="4">
                  <c:v>Улучшение работы транспорта</c:v>
                </c:pt>
                <c:pt idx="5">
                  <c:v>Улучшение ситемы здравоохранения</c:v>
                </c:pt>
                <c:pt idx="6">
                  <c:v>Улучшение системы образования</c:v>
                </c:pt>
                <c:pt idx="7">
                  <c:v>Улучшение имиджа округа, создание туристического продукта</c:v>
                </c:pt>
                <c:pt idx="8">
                  <c:v>Повышение патриотизма, экологическое воспитание жителей округа</c:v>
                </c:pt>
              </c:strCache>
            </c:strRef>
          </c:cat>
          <c:val>
            <c:numRef>
              <c:f>Лист1!$B$2:$B$10</c:f>
              <c:numCache>
                <c:formatCode>0.0%</c:formatCode>
                <c:ptCount val="9"/>
                <c:pt idx="0">
                  <c:v>0.114</c:v>
                </c:pt>
                <c:pt idx="1">
                  <c:v>9.1000000000000025E-2</c:v>
                </c:pt>
                <c:pt idx="2">
                  <c:v>0.223</c:v>
                </c:pt>
                <c:pt idx="3">
                  <c:v>0.11700000000000002</c:v>
                </c:pt>
                <c:pt idx="4">
                  <c:v>7.3000000000000009E-2</c:v>
                </c:pt>
                <c:pt idx="5">
                  <c:v>0.18600000000000011</c:v>
                </c:pt>
                <c:pt idx="6">
                  <c:v>7.9000000000000056E-2</c:v>
                </c:pt>
                <c:pt idx="7">
                  <c:v>4.9000000000000037E-2</c:v>
                </c:pt>
                <c:pt idx="8">
                  <c:v>6.8000000000000019E-2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57AC-4784-A1E6-234F30B48445}"/>
            </c:ext>
          </c:extLst>
        </c:ser>
        <c:dLbls/>
      </c:pie3DChart>
    </c:plotArea>
    <c:legend>
      <c:legendPos val="r"/>
      <c:layout>
        <c:manualLayout>
          <c:xMode val="edge"/>
          <c:yMode val="edge"/>
          <c:x val="0.61205115946126576"/>
          <c:y val="9.3011811023622267E-3"/>
          <c:w val="0.37544883026827985"/>
          <c:h val="0.99069873756836513"/>
        </c:manualLayout>
      </c:layout>
      <c:txPr>
        <a:bodyPr/>
        <a:lstStyle/>
        <a:p>
          <a:pPr>
            <a:defRPr sz="2000" b="1">
              <a:solidFill>
                <a:schemeClr val="tx1"/>
              </a:solidFill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zero"/>
  </c:chart>
  <c:txPr>
    <a:bodyPr/>
    <a:lstStyle/>
    <a:p>
      <a:pPr>
        <a:defRPr sz="1800"/>
      </a:pPr>
      <a:endParaRPr lang="ru-RU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style val="6"/>
  <c:chart>
    <c:title>
      <c:tx>
        <c:rich>
          <a:bodyPr rot="0" vert="horz"/>
          <a:lstStyle/>
          <a:p>
            <a:pPr>
              <a:defRPr sz="2000">
                <a:latin typeface="Times New Roman" pitchFamily="18" charset="0"/>
                <a:cs typeface="Times New Roman" pitchFamily="18" charset="0"/>
              </a:defRPr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Миграционный прирост (+), убыль (-) населения </a:t>
            </a:r>
          </a:p>
          <a:p>
            <a:pPr>
              <a:defRPr sz="2000">
                <a:latin typeface="Times New Roman" pitchFamily="18" charset="0"/>
                <a:cs typeface="Times New Roman" pitchFamily="18" charset="0"/>
              </a:defRPr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(тыс. человек)</a:t>
            </a:r>
          </a:p>
        </c:rich>
      </c:tx>
      <c:layout>
        <c:manualLayout>
          <c:xMode val="edge"/>
          <c:yMode val="edge"/>
          <c:x val="0.26122560296789632"/>
          <c:y val="2.9033682831042504E-2"/>
        </c:manualLayout>
      </c:layout>
    </c:title>
    <c:plotArea>
      <c:layout>
        <c:manualLayout>
          <c:layoutTarget val="inner"/>
          <c:xMode val="edge"/>
          <c:yMode val="edge"/>
          <c:x val="6.4675735903300197E-2"/>
          <c:y val="0.16300317717423715"/>
          <c:w val="0.90412488824465287"/>
          <c:h val="0.75321397325334349"/>
        </c:manualLayout>
      </c:layout>
      <c:lineChart>
        <c:grouping val="standard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marker>
            <c:symbol val="none"/>
          </c:marker>
          <c:dLbls>
            <c:dLbl>
              <c:idx val="3"/>
              <c:layout>
                <c:manualLayout>
                  <c:x val="-2.7623346752651472E-2"/>
                  <c:y val="4.5531969741797712E-2"/>
                </c:manualLayout>
              </c:layout>
              <c:dLblPos val="r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B2B6-4442-B3CE-3D275A9DF723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vert="horz"/>
              <a:lstStyle/>
              <a:p>
                <a:pPr>
                  <a:defRPr sz="2000"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dLblPos val="t"/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Лист1!$A$2:$A$9</c:f>
              <c:numCache>
                <c:formatCode>General</c:formatCode>
                <c:ptCount val="8"/>
                <c:pt idx="0">
                  <c:v>1995</c:v>
                </c:pt>
                <c:pt idx="1">
                  <c:v>2000</c:v>
                </c:pt>
                <c:pt idx="2">
                  <c:v>2005</c:v>
                </c:pt>
                <c:pt idx="3">
                  <c:v>2010</c:v>
                </c:pt>
                <c:pt idx="4">
                  <c:v>2012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</c:numCache>
            </c:numRef>
          </c:cat>
          <c:val>
            <c:numRef>
              <c:f>Лист1!$B$2:$B$9</c:f>
              <c:numCache>
                <c:formatCode>General</c:formatCode>
                <c:ptCount val="8"/>
                <c:pt idx="0">
                  <c:v>1.6</c:v>
                </c:pt>
                <c:pt idx="1">
                  <c:v>0.2</c:v>
                </c:pt>
                <c:pt idx="2">
                  <c:v>0</c:v>
                </c:pt>
                <c:pt idx="3">
                  <c:v>-0.2</c:v>
                </c:pt>
                <c:pt idx="4">
                  <c:v>-3.0000000000000002E-2</c:v>
                </c:pt>
                <c:pt idx="5">
                  <c:v>-0.1</c:v>
                </c:pt>
                <c:pt idx="6">
                  <c:v>-0.60000000000000009</c:v>
                </c:pt>
                <c:pt idx="7">
                  <c:v>-0.70000000000000007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6F6E-40C0-88C5-AD320658AC8E}"/>
            </c:ext>
          </c:extLst>
        </c:ser>
        <c:dLbls/>
        <c:marker val="1"/>
        <c:axId val="103536128"/>
        <c:axId val="103537664"/>
      </c:lineChart>
      <c:catAx>
        <c:axId val="103536128"/>
        <c:scaling>
          <c:orientation val="minMax"/>
        </c:scaling>
        <c:axPos val="b"/>
        <c:min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 sz="2000"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03537664"/>
        <c:crosses val="autoZero"/>
        <c:auto val="1"/>
        <c:lblAlgn val="ctr"/>
        <c:lblOffset val="100"/>
      </c:catAx>
      <c:valAx>
        <c:axId val="103537664"/>
        <c:scaling>
          <c:orientation val="minMax"/>
        </c:scaling>
        <c:axPos val="l"/>
        <c:maj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 sz="2000"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03536128"/>
        <c:crosses val="autoZero"/>
        <c:crossBetween val="between"/>
      </c:valAx>
    </c:plotArea>
    <c:plotVisOnly val="1"/>
    <c:dispBlanksAs val="zero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txPr>
    <a:bodyPr/>
    <a:lstStyle/>
    <a:p>
      <a:pPr>
        <a:defRPr sz="1800"/>
      </a:pPr>
      <a:endParaRPr lang="ru-RU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ru-RU" sz="2000" b="1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Доля детей в возрасте</a:t>
            </a:r>
            <a:r>
              <a:rPr lang="ru-RU" sz="2000" b="1" baseline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1-6 лет, стоящих на учете для определния в МДОУ                                                                     </a:t>
            </a:r>
            <a:r>
              <a:rPr lang="ru-RU" sz="2000" b="0" baseline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(%, в общей численности детей в возрасте 1-6 лет)</a:t>
            </a:r>
            <a:endParaRPr lang="ru-RU" sz="2000" b="0">
              <a:solidFill>
                <a:sysClr val="windowText" lastClr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/>
      <c:spPr>
        <a:noFill/>
        <a:ln>
          <a:noFill/>
        </a:ln>
        <a:effectLst/>
      </c:spPr>
    </c:title>
    <c:plotArea>
      <c:layout/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округ</c:v>
                </c:pt>
              </c:strCache>
            </c:strRef>
          </c:tx>
          <c:spPr>
            <a:solidFill>
              <a:schemeClr val="accent3">
                <a:lumMod val="75000"/>
              </a:schemeClr>
            </a:solidFill>
            <a:ln>
              <a:solidFill>
                <a:schemeClr val="accent3">
                  <a:lumMod val="50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plastic">
              <a:bevelT w="82550" h="63500" prst="angle"/>
              <a:bevelB/>
            </a:sp3d>
          </c:spPr>
          <c:dLbls>
            <c:dLbl>
              <c:idx val="5"/>
              <c:layout>
                <c:manualLayout>
                  <c:x val="-4.3887147335423198E-2"/>
                  <c:y val="6.4690026954177915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E-122E-423B-A0BF-DA783B40A11F}"/>
                </c:ext>
              </c:extLst>
            </c:dLbl>
            <c:dLbl>
              <c:idx val="6"/>
              <c:layout>
                <c:manualLayout>
                  <c:x val="-4.8066875653082548E-2"/>
                  <c:y val="6.4690026954177915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D-122E-423B-A0BF-DA783B40A11F}"/>
                </c:ext>
              </c:extLst>
            </c:dLbl>
            <c:dLbl>
              <c:idx val="7"/>
              <c:layout>
                <c:manualLayout>
                  <c:x val="-4.3887147335423198E-2"/>
                  <c:y val="4.6720575022461817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C-122E-423B-A0BF-DA783B40A11F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Лист1!$A$2:$A$9</c:f>
              <c:numCache>
                <c:formatCode>General</c:formatCode>
                <c:ptCount val="8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</c:numCache>
            </c:numRef>
          </c:cat>
          <c:val>
            <c:numRef>
              <c:f>Лист1!$B$2:$B$9</c:f>
              <c:numCache>
                <c:formatCode>General</c:formatCode>
                <c:ptCount val="8"/>
                <c:pt idx="0">
                  <c:v>32</c:v>
                </c:pt>
                <c:pt idx="1">
                  <c:v>31</c:v>
                </c:pt>
                <c:pt idx="2">
                  <c:v>20.399999999999999</c:v>
                </c:pt>
                <c:pt idx="3">
                  <c:v>20.2</c:v>
                </c:pt>
                <c:pt idx="4">
                  <c:v>17</c:v>
                </c:pt>
                <c:pt idx="5">
                  <c:v>11</c:v>
                </c:pt>
                <c:pt idx="6">
                  <c:v>10.6</c:v>
                </c:pt>
                <c:pt idx="7">
                  <c:v>8.4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122E-423B-A0BF-DA783B40A11F}"/>
            </c:ext>
          </c:extLst>
        </c:ser>
        <c:dLbls>
          <c:showVal val="1"/>
        </c:dLbls>
        <c:gapWidth val="219"/>
        <c:axId val="104022784"/>
        <c:axId val="104024320"/>
      </c:barChart>
      <c:lineChart>
        <c:grouping val="standard"/>
        <c:ser>
          <c:idx val="1"/>
          <c:order val="1"/>
          <c:tx>
            <c:strRef>
              <c:f>Лист1!$C$1</c:f>
              <c:strCache>
                <c:ptCount val="1"/>
                <c:pt idx="0">
                  <c:v>край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dLbls>
            <c:dLbl>
              <c:idx val="0"/>
              <c:layout>
                <c:manualLayout>
                  <c:x val="1.2539184952978056E-2"/>
                  <c:y val="-3.9532794249775384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122E-423B-A0BF-DA783B40A11F}"/>
                </c:ext>
              </c:extLst>
            </c:dLbl>
            <c:dLbl>
              <c:idx val="1"/>
              <c:layout>
                <c:manualLayout>
                  <c:x val="1.0449320794148381E-2"/>
                  <c:y val="-4.3126684636118615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122E-423B-A0BF-DA783B40A11F}"/>
                </c:ext>
              </c:extLst>
            </c:dLbl>
            <c:dLbl>
              <c:idx val="2"/>
              <c:layout>
                <c:manualLayout>
                  <c:x val="1.671891327063733E-2"/>
                  <c:y val="-4.3126684636118677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122E-423B-A0BF-DA783B40A11F}"/>
                </c:ext>
              </c:extLst>
            </c:dLbl>
            <c:dLbl>
              <c:idx val="3"/>
              <c:layout>
                <c:manualLayout>
                  <c:x val="8.3594566353187103E-3"/>
                  <c:y val="-4.3126684636118615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122E-423B-A0BF-DA783B40A11F}"/>
                </c:ext>
              </c:extLst>
            </c:dLbl>
            <c:dLbl>
              <c:idx val="4"/>
              <c:layout>
                <c:manualLayout>
                  <c:x val="1.2539184952978056E-2"/>
                  <c:y val="-3.5938903863432174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122E-423B-A0BF-DA783B40A11F}"/>
                </c:ext>
              </c:extLst>
            </c:dLbl>
            <c:dLbl>
              <c:idx val="5"/>
              <c:layout>
                <c:manualLayout>
                  <c:x val="8.3594566353185542E-3"/>
                  <c:y val="-3.2345013477088888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122E-423B-A0BF-DA783B40A11F}"/>
                </c:ext>
              </c:extLst>
            </c:dLbl>
            <c:dLbl>
              <c:idx val="6"/>
              <c:layout>
                <c:manualLayout>
                  <c:x val="1.671891327063741E-2"/>
                  <c:y val="-4.3126684636118739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122E-423B-A0BF-DA783B40A11F}"/>
                </c:ext>
              </c:extLst>
            </c:dLbl>
            <c:dLbl>
              <c:idx val="7"/>
              <c:layout>
                <c:manualLayout>
                  <c:x val="-1.0449320794148381E-2"/>
                  <c:y val="-2.1563342318059377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122E-423B-A0BF-DA783B40A11F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rgbClr val="C00000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Лист1!$A$2:$A$9</c:f>
              <c:numCache>
                <c:formatCode>General</c:formatCode>
                <c:ptCount val="8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</c:numCache>
            </c:numRef>
          </c:cat>
          <c:val>
            <c:numRef>
              <c:f>Лист1!$C$2:$C$9</c:f>
              <c:numCache>
                <c:formatCode>General</c:formatCode>
                <c:ptCount val="8"/>
                <c:pt idx="0">
                  <c:v>22.7</c:v>
                </c:pt>
                <c:pt idx="1">
                  <c:v>17</c:v>
                </c:pt>
                <c:pt idx="2">
                  <c:v>14.9</c:v>
                </c:pt>
                <c:pt idx="3">
                  <c:v>13.5</c:v>
                </c:pt>
                <c:pt idx="4">
                  <c:v>13.3</c:v>
                </c:pt>
                <c:pt idx="5">
                  <c:v>11.4</c:v>
                </c:pt>
                <c:pt idx="6">
                  <c:v>11.1</c:v>
                </c:pt>
                <c:pt idx="7">
                  <c:v>10.370000000000001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122E-423B-A0BF-DA783B40A11F}"/>
            </c:ext>
          </c:extLst>
        </c:ser>
        <c:dLbls>
          <c:showVal val="1"/>
        </c:dLbls>
        <c:marker val="1"/>
        <c:axId val="104022784"/>
        <c:axId val="104024320"/>
      </c:lineChart>
      <c:catAx>
        <c:axId val="104022784"/>
        <c:scaling>
          <c:orientation val="minMax"/>
        </c:scaling>
        <c:axPos val="b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4024320"/>
        <c:crosses val="autoZero"/>
        <c:auto val="1"/>
        <c:lblAlgn val="ctr"/>
        <c:lblOffset val="100"/>
      </c:catAx>
      <c:valAx>
        <c:axId val="104024320"/>
        <c:scaling>
          <c:orientation val="minMax"/>
        </c:scaling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ysClr val="windowText" lastClr="00000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40227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egendEntry>
        <c:idx val="0"/>
        <c:txPr>
          <a:bodyPr rot="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</c:legendEntry>
      <c:layout>
        <c:manualLayout>
          <c:xMode val="edge"/>
          <c:yMode val="edge"/>
          <c:x val="0.24321090177346325"/>
          <c:y val="0.93685825658532118"/>
          <c:w val="0.55228034282925897"/>
          <c:h val="6.3141743414679027E-2"/>
        </c:manualLayout>
      </c:layout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baseline="0">
              <a:solidFill>
                <a:sysClr val="windowText" lastClr="000000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bg1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2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Georgia" panose="02040502050405020303" pitchFamily="18" charset="0"/>
                <a:ea typeface="+mn-ea"/>
                <a:cs typeface="+mn-cs"/>
              </a:defRPr>
            </a:pPr>
            <a:r>
              <a:rPr lang="ru-RU" sz="2000" b="1" dirty="0">
                <a:solidFill>
                  <a:sysClr val="windowText" lastClr="000000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Расходы бюджета на 1</a:t>
            </a:r>
            <a:r>
              <a:rPr lang="ru-RU" sz="2000" b="1" baseline="0" dirty="0">
                <a:solidFill>
                  <a:sysClr val="windowText" lastClr="000000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 обучающегося </a:t>
            </a:r>
            <a:r>
              <a:rPr lang="ru-RU" sz="2000" b="1" dirty="0">
                <a:solidFill>
                  <a:sysClr val="windowText" lastClr="000000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в общеобразовательных учреждениях</a:t>
            </a:r>
            <a:r>
              <a:rPr lang="ru-RU" sz="2000" b="1" baseline="0" dirty="0">
                <a:solidFill>
                  <a:sysClr val="windowText" lastClr="000000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  округа</a:t>
            </a:r>
          </a:p>
          <a:p>
            <a:pPr>
              <a:defRPr sz="20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Georgia" panose="02040502050405020303" pitchFamily="18" charset="0"/>
                <a:ea typeface="+mn-ea"/>
                <a:cs typeface="+mn-cs"/>
              </a:defRPr>
            </a:pPr>
            <a:r>
              <a:rPr lang="ru-RU" sz="2000" b="0" baseline="0" dirty="0">
                <a:solidFill>
                  <a:sysClr val="windowText" lastClr="000000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(тыс. рублей)</a:t>
            </a:r>
            <a:r>
              <a:rPr lang="ru-RU" sz="2000" b="0" dirty="0">
                <a:solidFill>
                  <a:sysClr val="windowText" lastClr="000000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 </a:t>
            </a:r>
          </a:p>
        </c:rich>
      </c:tx>
      <c:layout>
        <c:manualLayout>
          <c:xMode val="edge"/>
          <c:yMode val="edge"/>
          <c:x val="0.15133188372373954"/>
          <c:y val="2.3963974379111776E-2"/>
        </c:manualLayout>
      </c:layout>
      <c:spPr>
        <a:noFill/>
        <a:ln>
          <a:noFill/>
        </a:ln>
        <a:effectLst/>
      </c:spPr>
    </c:title>
    <c:plotArea>
      <c:layout>
        <c:manualLayout>
          <c:layoutTarget val="inner"/>
          <c:xMode val="edge"/>
          <c:yMode val="edge"/>
          <c:x val="4.5203439528217974E-2"/>
          <c:y val="0.22270437670769669"/>
          <c:w val="0.93945485893761171"/>
          <c:h val="0.7038280796650388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округ</c:v>
                </c:pt>
              </c:strCache>
            </c:strRef>
          </c:tx>
          <c:spPr>
            <a:solidFill>
              <a:srgbClr val="FF000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prst="angle"/>
            </a:sp3d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Лист1!$A$2:$A$8</c:f>
              <c:numCache>
                <c:formatCode>General</c:formatCode>
                <c:ptCount val="7"/>
                <c:pt idx="0">
                  <c:v>2010</c:v>
                </c:pt>
                <c:pt idx="1">
                  <c:v>2012</c:v>
                </c:pt>
                <c:pt idx="2">
                  <c:v>2013</c:v>
                </c:pt>
                <c:pt idx="3">
                  <c:v>2014</c:v>
                </c:pt>
                <c:pt idx="4">
                  <c:v>2015</c:v>
                </c:pt>
                <c:pt idx="5">
                  <c:v>2016</c:v>
                </c:pt>
                <c:pt idx="6">
                  <c:v>2017</c:v>
                </c:pt>
              </c:numCache>
            </c:num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23.8</c:v>
                </c:pt>
                <c:pt idx="1">
                  <c:v>50.7</c:v>
                </c:pt>
                <c:pt idx="2">
                  <c:v>48.9</c:v>
                </c:pt>
                <c:pt idx="3">
                  <c:v>52.5</c:v>
                </c:pt>
                <c:pt idx="4">
                  <c:v>51.2</c:v>
                </c:pt>
                <c:pt idx="5">
                  <c:v>56.48</c:v>
                </c:pt>
                <c:pt idx="6">
                  <c:v>60.849999999999994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DBD6-4080-863C-B331F515E926}"/>
            </c:ext>
          </c:extLst>
        </c:ser>
        <c:dLbls>
          <c:showVal val="1"/>
        </c:dLbls>
        <c:axId val="105256064"/>
        <c:axId val="105257600"/>
      </c:barChart>
      <c:catAx>
        <c:axId val="105256064"/>
        <c:scaling>
          <c:orientation val="minMax"/>
        </c:scaling>
        <c:axPos val="b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ysClr val="windowText" lastClr="00000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5257600"/>
        <c:crosses val="autoZero"/>
        <c:auto val="1"/>
        <c:lblAlgn val="ctr"/>
        <c:lblOffset val="100"/>
      </c:catAx>
      <c:valAx>
        <c:axId val="105257600"/>
        <c:scaling>
          <c:orientation val="minMax"/>
        </c:scaling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ysClr val="windowText" lastClr="00000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525606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zero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2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2000" b="1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Доля</a:t>
            </a:r>
            <a:r>
              <a:rPr lang="ru-RU" sz="2000" b="1" baseline="0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муниципальных учреждений культуры, </a:t>
            </a:r>
          </a:p>
          <a:p>
            <a:pPr>
              <a:defRPr sz="20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2000" b="1" baseline="0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здания которых требуют капитального ремонта </a:t>
            </a:r>
          </a:p>
          <a:p>
            <a:pPr>
              <a:defRPr sz="20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2000" baseline="0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 %  к общему количеству зданий) </a:t>
            </a:r>
            <a:endParaRPr lang="ru-RU" sz="2000" dirty="0">
              <a:solidFill>
                <a:sysClr val="windowText" lastClr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>
        <c:manualLayout>
          <c:xMode val="edge"/>
          <c:yMode val="edge"/>
          <c:x val="0.28298205090741246"/>
          <c:y val="2.6315784282180486E-2"/>
        </c:manualLayout>
      </c:layout>
      <c:spPr>
        <a:noFill/>
        <a:ln>
          <a:noFill/>
        </a:ln>
        <a:effectLst/>
      </c:spPr>
    </c:title>
    <c:plotArea>
      <c:layout>
        <c:manualLayout>
          <c:layoutTarget val="inner"/>
          <c:xMode val="edge"/>
          <c:yMode val="edge"/>
          <c:x val="5.3792603153538426E-2"/>
          <c:y val="0.18703589319494476"/>
          <c:w val="0.93586575266230465"/>
          <c:h val="0.66847241010129999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округ</c:v>
                </c:pt>
              </c:strCache>
            </c:strRef>
          </c:tx>
          <c:spPr>
            <a:solidFill>
              <a:srgbClr val="54A021"/>
            </a:solidFill>
            <a:ln w="25400" cap="flat" cmpd="sng" algn="ctr">
              <a:solidFill>
                <a:srgbClr val="54A021">
                  <a:shade val="50000"/>
                </a:srgbClr>
              </a:solidFill>
              <a:prstDash val="solid"/>
            </a:ln>
            <a:effectLst/>
          </c:spPr>
          <c:dLbls>
            <c:dLbl>
              <c:idx val="5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20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Times New Roman" panose="02020603050405020304" pitchFamily="18" charset="0"/>
                      <a:ea typeface="+mn-ea"/>
                      <a:cs typeface="Times New Roman" panose="02020603050405020304" pitchFamily="18" charset="0"/>
                    </a:defRPr>
                  </a:pPr>
                  <a:endParaRPr lang="ru-RU"/>
                </a:p>
              </c:txPr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Лист1!$A$2:$A$7</c:f>
              <c:numCache>
                <c:formatCode>General</c:formatCode>
                <c:ptCount val="6"/>
                <c:pt idx="0">
                  <c:v>2012</c:v>
                </c:pt>
                <c:pt idx="1">
                  <c:v>2013</c:v>
                </c:pt>
                <c:pt idx="2">
                  <c:v>2014</c:v>
                </c:pt>
                <c:pt idx="3">
                  <c:v>2015</c:v>
                </c:pt>
                <c:pt idx="4">
                  <c:v>2016</c:v>
                </c:pt>
                <c:pt idx="5">
                  <c:v>2017</c:v>
                </c:pt>
              </c:numCache>
            </c:num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62.2</c:v>
                </c:pt>
                <c:pt idx="1">
                  <c:v>53.8</c:v>
                </c:pt>
                <c:pt idx="2">
                  <c:v>53.6</c:v>
                </c:pt>
                <c:pt idx="3">
                  <c:v>50</c:v>
                </c:pt>
                <c:pt idx="4">
                  <c:v>32.300000000000011</c:v>
                </c:pt>
                <c:pt idx="5">
                  <c:v>29.4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5259-49F4-BA05-78E50CBEAD82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край</c:v>
                </c:pt>
              </c:strCache>
            </c:strRef>
          </c:tx>
          <c:spPr>
            <a:solidFill>
              <a:srgbClr val="C42F1A"/>
            </a:solidFill>
            <a:ln w="25400" cap="flat" cmpd="sng" algn="ctr">
              <a:solidFill>
                <a:srgbClr val="C42F1A">
                  <a:shade val="50000"/>
                </a:srgbClr>
              </a:solidFill>
              <a:prstDash val="solid"/>
            </a:ln>
            <a:effectLst/>
          </c:spPr>
          <c:dLbls>
            <c:dLbl>
              <c:idx val="5"/>
              <c:layout>
                <c:manualLayout>
                  <c:x val="1.6877637130801686E-2"/>
                  <c:y val="-1.7543859649122813E-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20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Times New Roman" panose="02020603050405020304" pitchFamily="18" charset="0"/>
                      <a:ea typeface="+mn-ea"/>
                      <a:cs typeface="Times New Roman" panose="02020603050405020304" pitchFamily="18" charset="0"/>
                    </a:defRPr>
                  </a:pPr>
                  <a:endParaRPr lang="ru-RU"/>
                </a:p>
              </c:txPr>
              <c:dLblPos val="outEnd"/>
              <c:showVal val="1"/>
              <c:extLst xmlns:c16r2="http://schemas.microsoft.com/office/drawing/2015/06/chart">
                <c:ext xmlns:c15="http://schemas.microsoft.com/office/drawing/2012/chart" uri="{CE6537A1-D6FC-4f65-9D91-7224C49458BB}">
                  <c15:spPr xmlns:c15="http://schemas.microsoft.com/office/drawing/2012/chart">
                    <a:prstGeom prst="rect">
                      <a:avLst/>
                    </a:prstGeom>
                  </c15:spPr>
                </c:ext>
                <c:ext xmlns:c16="http://schemas.microsoft.com/office/drawing/2014/chart" uri="{C3380CC4-5D6E-409C-BE32-E72D297353CC}">
                  <c16:uniqueId val="{00000002-5259-49F4-BA05-78E50CBEAD8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Лист1!$A$2:$A$7</c:f>
              <c:numCache>
                <c:formatCode>General</c:formatCode>
                <c:ptCount val="6"/>
                <c:pt idx="0">
                  <c:v>2012</c:v>
                </c:pt>
                <c:pt idx="1">
                  <c:v>2013</c:v>
                </c:pt>
                <c:pt idx="2">
                  <c:v>2014</c:v>
                </c:pt>
                <c:pt idx="3">
                  <c:v>2015</c:v>
                </c:pt>
                <c:pt idx="4">
                  <c:v>2016</c:v>
                </c:pt>
                <c:pt idx="5">
                  <c:v>2017</c:v>
                </c:pt>
              </c:numCache>
            </c:numRef>
          </c:cat>
          <c:val>
            <c:numRef>
              <c:f>Лист1!$C$2:$C$7</c:f>
              <c:numCache>
                <c:formatCode>General</c:formatCode>
                <c:ptCount val="6"/>
                <c:pt idx="0">
                  <c:v>45.2</c:v>
                </c:pt>
                <c:pt idx="1">
                  <c:v>45.6</c:v>
                </c:pt>
                <c:pt idx="2">
                  <c:v>39.4</c:v>
                </c:pt>
                <c:pt idx="3">
                  <c:v>34.800000000000011</c:v>
                </c:pt>
                <c:pt idx="4">
                  <c:v>36.1</c:v>
                </c:pt>
                <c:pt idx="5">
                  <c:v>30.73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5259-49F4-BA05-78E50CBEAD82}"/>
            </c:ext>
          </c:extLst>
        </c:ser>
        <c:dLbls/>
        <c:gapWidth val="219"/>
        <c:overlap val="-27"/>
        <c:axId val="105369600"/>
        <c:axId val="105371136"/>
      </c:barChart>
      <c:catAx>
        <c:axId val="105369600"/>
        <c:scaling>
          <c:orientation val="minMax"/>
        </c:scaling>
        <c:axPos val="b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5371136"/>
        <c:crosses val="autoZero"/>
        <c:auto val="1"/>
        <c:lblAlgn val="ctr"/>
        <c:lblOffset val="100"/>
      </c:catAx>
      <c:valAx>
        <c:axId val="105371136"/>
        <c:scaling>
          <c:orientation val="minMax"/>
        </c:scaling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ysClr val="windowText" lastClr="00000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536960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24582774566581575"/>
          <c:y val="0.93885952491232727"/>
          <c:w val="0.55626038932633415"/>
          <c:h val="5.0530095502768047E-2"/>
        </c:manualLayout>
      </c:layout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baseline="0">
              <a:solidFill>
                <a:schemeClr val="tx1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bg1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2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 algn="ctr">
              <a:defRPr sz="2000" b="1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r>
              <a:rPr lang="ru-RU" sz="2000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Доля населения, занимающегося физической</a:t>
            </a:r>
            <a:r>
              <a:rPr lang="ru-RU" sz="2000" baseline="0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культурой и спортом, </a:t>
            </a:r>
          </a:p>
          <a:p>
            <a:pPr algn="ctr">
              <a:defRPr sz="2000" b="1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r>
              <a:rPr lang="ru-RU" sz="2000" b="0" baseline="0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(в % к общей численности населения)</a:t>
            </a:r>
            <a:endParaRPr lang="ru-RU" sz="2000" b="0" dirty="0">
              <a:solidFill>
                <a:sysClr val="windowText" lastClr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>
        <c:manualLayout>
          <c:xMode val="edge"/>
          <c:yMode val="edge"/>
          <c:x val="0.13839340019778229"/>
          <c:y val="1.4785931643423872E-2"/>
        </c:manualLayout>
      </c:layout>
      <c:spPr>
        <a:noFill/>
        <a:ln>
          <a:noFill/>
        </a:ln>
        <a:effectLst/>
      </c:spPr>
    </c:title>
    <c:plotArea>
      <c:layout>
        <c:manualLayout>
          <c:layoutTarget val="inner"/>
          <c:xMode val="edge"/>
          <c:yMode val="edge"/>
          <c:x val="4.7883092191162907E-2"/>
          <c:y val="0.2329365547275829"/>
          <c:w val="0.93586575266230465"/>
          <c:h val="0.61080518288373087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округ</c:v>
                </c:pt>
              </c:strCache>
            </c:strRef>
          </c:tx>
          <c:spPr>
            <a:solidFill>
              <a:srgbClr val="0070C0"/>
            </a:solidFill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65100" prst="coolSlant"/>
            </a:sp3d>
          </c:spPr>
          <c:dLbls>
            <c:dLbl>
              <c:idx val="0"/>
              <c:layout>
                <c:manualLayout>
                  <c:x val="-4.6709129511677279E-2"/>
                  <c:y val="4.7619047619047554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EF9F-4ADE-A7B6-2EBED24B65EB}"/>
                </c:ext>
              </c:extLst>
            </c:dLbl>
            <c:dLbl>
              <c:idx val="5"/>
              <c:layout>
                <c:manualLayout>
                  <c:x val="-3.609341825902336E-2"/>
                  <c:y val="2.3809523809523742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EF9F-4ADE-A7B6-2EBED24B65EB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Лист1!$A$2:$A$9</c:f>
              <c:numCache>
                <c:formatCode>General</c:formatCode>
                <c:ptCount val="8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</c:numCache>
            </c:numRef>
          </c:cat>
          <c:val>
            <c:numRef>
              <c:f>Лист1!$B$2:$B$9</c:f>
              <c:numCache>
                <c:formatCode>General</c:formatCode>
                <c:ptCount val="8"/>
                <c:pt idx="0">
                  <c:v>13.3</c:v>
                </c:pt>
                <c:pt idx="1">
                  <c:v>15</c:v>
                </c:pt>
                <c:pt idx="2">
                  <c:v>15.5</c:v>
                </c:pt>
                <c:pt idx="3">
                  <c:v>16</c:v>
                </c:pt>
                <c:pt idx="4">
                  <c:v>21.4</c:v>
                </c:pt>
                <c:pt idx="5">
                  <c:v>24.1</c:v>
                </c:pt>
                <c:pt idx="6">
                  <c:v>29.1</c:v>
                </c:pt>
                <c:pt idx="7">
                  <c:v>36.300000000000011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48C9-450D-B1D5-FCF895DC6652}"/>
            </c:ext>
          </c:extLst>
        </c:ser>
        <c:dLbls>
          <c:showVal val="1"/>
        </c:dLbls>
        <c:gapWidth val="247"/>
        <c:axId val="105584512"/>
        <c:axId val="105582976"/>
      </c:barChart>
      <c:lineChart>
        <c:grouping val="standard"/>
        <c:ser>
          <c:idx val="1"/>
          <c:order val="1"/>
          <c:tx>
            <c:strRef>
              <c:f>Лист1!$C$1</c:f>
              <c:strCache>
                <c:ptCount val="1"/>
                <c:pt idx="0">
                  <c:v>край</c:v>
                </c:pt>
              </c:strCache>
            </c:strRef>
          </c:tx>
          <c:spPr>
            <a:ln w="31750" cap="rnd">
              <a:solidFill>
                <a:schemeClr val="accent2"/>
              </a:solidFill>
              <a:round/>
            </a:ln>
            <a:effectLst>
              <a:glow rad="63500">
                <a:schemeClr val="accent1">
                  <a:satMod val="175000"/>
                  <a:alpha val="40000"/>
                </a:schemeClr>
              </a:glow>
            </a:effectLst>
          </c:spPr>
          <c:marker>
            <c:symbol val="none"/>
          </c:marker>
          <c:dLbls>
            <c:dLbl>
              <c:idx val="0"/>
              <c:layout>
                <c:manualLayout>
                  <c:x val="-6.3694267515923778E-3"/>
                  <c:y val="-4.7619047619047623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AEC2-401A-B226-3853A4BED0E3}"/>
                </c:ext>
              </c:extLst>
            </c:dLbl>
            <c:dLbl>
              <c:idx val="1"/>
              <c:layout>
                <c:manualLayout>
                  <c:x val="2.2160666108908097E-2"/>
                  <c:y val="3.0732863857244642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AEC2-401A-B226-3853A4BED0E3}"/>
                </c:ext>
              </c:extLst>
            </c:dLbl>
            <c:dLbl>
              <c:idx val="2"/>
              <c:layout>
                <c:manualLayout>
                  <c:x val="1.0615711252653849E-2"/>
                  <c:y val="-2.3809523809523812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AEC2-401A-B226-3853A4BED0E3}"/>
                </c:ext>
              </c:extLst>
            </c:dLbl>
            <c:dLbl>
              <c:idx val="3"/>
              <c:layout>
                <c:manualLayout>
                  <c:x val="8.8642664435632408E-3"/>
                  <c:y val="-3.0732863857244642E-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2000" b="1" i="0" u="none" strike="noStrike" kern="1200" baseline="0">
                      <a:solidFill>
                        <a:srgbClr val="C00000"/>
                      </a:solidFill>
                      <a:latin typeface="Times New Roman" panose="02020603050405020304" pitchFamily="18" charset="0"/>
                      <a:ea typeface="+mn-ea"/>
                      <a:cs typeface="Times New Roman" panose="02020603050405020304" pitchFamily="18" charset="0"/>
                    </a:defRPr>
                  </a:pPr>
                  <a:endParaRPr lang="ru-RU"/>
                </a:p>
              </c:txPr>
              <c:showVal val="1"/>
              <c:extLst xmlns:c16r2="http://schemas.microsoft.com/office/drawing/2015/06/chart">
                <c:ext xmlns:c15="http://schemas.microsoft.com/office/drawing/2012/chart" uri="{CE6537A1-D6FC-4f65-9D91-7224C49458BB}">
                  <c15:spPr xmlns:c15="http://schemas.microsoft.com/office/drawing/2012/chart">
                    <a:prstGeom prst="rect">
                      <a:avLst/>
                    </a:prstGeom>
                  </c15:spPr>
                </c:ext>
                <c:ext xmlns:c16="http://schemas.microsoft.com/office/drawing/2014/chart" uri="{C3380CC4-5D6E-409C-BE32-E72D297353CC}">
                  <c16:uniqueId val="{00000003-AEC2-401A-B226-3853A4BED0E3}"/>
                </c:ext>
              </c:extLst>
            </c:dLbl>
            <c:dLbl>
              <c:idx val="4"/>
              <c:layout>
                <c:manualLayout>
                  <c:x val="1.7728532887126482E-2"/>
                  <c:y val="0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AEC2-401A-B226-3853A4BED0E3}"/>
                </c:ext>
              </c:extLst>
            </c:dLbl>
            <c:dLbl>
              <c:idx val="5"/>
              <c:layout>
                <c:manualLayout>
                  <c:x val="1.0615711252653927E-2"/>
                  <c:y val="1.9841269841269844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AEC2-401A-B226-3853A4BED0E3}"/>
                </c:ext>
              </c:extLst>
            </c:dLbl>
            <c:dLbl>
              <c:idx val="6"/>
              <c:layout>
                <c:manualLayout>
                  <c:x val="1.6251155146532505E-2"/>
                  <c:y val="2.5610719881037247E-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AEC2-401A-B226-3853A4BED0E3}"/>
                </c:ext>
              </c:extLst>
            </c:dLbl>
            <c:dLbl>
              <c:idx val="7"/>
              <c:layout>
                <c:manualLayout>
                  <c:x val="1.0341644184157221E-2"/>
                  <c:y val="5.1221439762074387E-3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AEC2-401A-B226-3853A4BED0E3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rgbClr val="C00000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numRef>
              <c:f>Лист1!$A$2:$A$9</c:f>
              <c:numCache>
                <c:formatCode>General</c:formatCode>
                <c:ptCount val="8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  <c:pt idx="7">
                  <c:v>2017</c:v>
                </c:pt>
              </c:numCache>
            </c:numRef>
          </c:cat>
          <c:val>
            <c:numRef>
              <c:f>Лист1!$C$2:$C$9</c:f>
              <c:numCache>
                <c:formatCode>General</c:formatCode>
                <c:ptCount val="8"/>
                <c:pt idx="0">
                  <c:v>14.3</c:v>
                </c:pt>
                <c:pt idx="1">
                  <c:v>14.2</c:v>
                </c:pt>
                <c:pt idx="2">
                  <c:v>15.6</c:v>
                </c:pt>
                <c:pt idx="3">
                  <c:v>17</c:v>
                </c:pt>
                <c:pt idx="4">
                  <c:v>18.2</c:v>
                </c:pt>
                <c:pt idx="5">
                  <c:v>26.4</c:v>
                </c:pt>
                <c:pt idx="6">
                  <c:v>29.6</c:v>
                </c:pt>
                <c:pt idx="7">
                  <c:v>35.17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48C9-450D-B1D5-FCF895DC6652}"/>
            </c:ext>
          </c:extLst>
        </c:ser>
        <c:dLbls>
          <c:showVal val="1"/>
        </c:dLbls>
        <c:marker val="1"/>
        <c:axId val="105596416"/>
        <c:axId val="105594880"/>
      </c:lineChart>
      <c:valAx>
        <c:axId val="105582976"/>
        <c:scaling>
          <c:orientation val="minMax"/>
        </c:scaling>
        <c:delete val="1"/>
        <c:axPos val="r"/>
        <c:majorGridlines>
          <c:spPr>
            <a:ln w="9525" cap="flat" cmpd="sng" algn="ctr">
              <a:solidFill>
                <a:schemeClr val="tx2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tickLblPos val="nextTo"/>
        <c:crossAx val="105584512"/>
        <c:crosses val="max"/>
        <c:crossBetween val="between"/>
      </c:valAx>
      <c:catAx>
        <c:axId val="105584512"/>
        <c:scaling>
          <c:orientation val="minMax"/>
        </c:scaling>
        <c:axPos val="b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2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ysClr val="windowText" lastClr="00000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5582976"/>
        <c:crosses val="autoZero"/>
        <c:auto val="1"/>
        <c:lblAlgn val="ctr"/>
        <c:lblOffset val="100"/>
      </c:catAx>
      <c:valAx>
        <c:axId val="105594880"/>
        <c:scaling>
          <c:orientation val="minMax"/>
          <c:max val="40"/>
        </c:scaling>
        <c:axPos val="l"/>
        <c:numFmt formatCode="General" sourceLinked="1"/>
        <c:maj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5596416"/>
        <c:crosses val="autoZero"/>
        <c:crossBetween val="between"/>
        <c:majorUnit val="5"/>
      </c:valAx>
      <c:catAx>
        <c:axId val="105596416"/>
        <c:scaling>
          <c:orientation val="minMax"/>
        </c:scaling>
        <c:delete val="1"/>
        <c:axPos val="b"/>
        <c:numFmt formatCode="General" sourceLinked="1"/>
        <c:majorTickMark val="none"/>
        <c:tickLblPos val="nextTo"/>
        <c:crossAx val="105594880"/>
        <c:crosses val="autoZero"/>
        <c:auto val="1"/>
        <c:lblAlgn val="ctr"/>
        <c:lblOffset val="100"/>
      </c:cat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1685795008108063"/>
          <c:y val="0.93185448514354841"/>
          <c:w val="0.64373255094705517"/>
          <c:h val="6.1234214479501947E-2"/>
        </c:manualLayout>
      </c:layout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baseline="0">
              <a:solidFill>
                <a:sysClr val="windowText" lastClr="000000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bg1"/>
    </a:solidFill>
    <a:ln w="9525" cap="flat" cmpd="sng" algn="ctr">
      <a:solidFill>
        <a:schemeClr val="tx2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2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autoTitleDeleted val="1"/>
    <c:view3D>
      <c:rotX val="30"/>
      <c:perspective val="30"/>
    </c:view3D>
    <c:plotArea>
      <c:layout>
        <c:manualLayout>
          <c:layoutTarget val="inner"/>
          <c:xMode val="edge"/>
          <c:yMode val="edge"/>
          <c:x val="0.1461562028545334"/>
          <c:y val="2.9650028686173273E-2"/>
          <c:w val="0.78317817764000763"/>
          <c:h val="0.95972184796606863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%</c:v>
                </c:pt>
              </c:strCache>
            </c:strRef>
          </c:tx>
          <c:spPr>
            <a:solidFill>
              <a:srgbClr val="006600"/>
            </a:solidFill>
            <a:ln>
              <a:solidFill>
                <a:srgbClr val="00B0F0"/>
              </a:solidFill>
            </a:ln>
            <a:scene3d>
              <a:camera prst="orthographicFront"/>
              <a:lightRig rig="threePt" dir="t"/>
            </a:scene3d>
            <a:sp3d>
              <a:bevelB w="165100" prst="coolSlant"/>
            </a:sp3d>
          </c:spPr>
          <c:explosion val="2"/>
          <c:dPt>
            <c:idx val="0"/>
            <c:spPr>
              <a:gradFill flip="none" rotWithShape="1">
                <a:gsLst>
                  <a:gs pos="0">
                    <a:srgbClr val="00B0F0">
                      <a:shade val="30000"/>
                      <a:satMod val="115000"/>
                    </a:srgbClr>
                  </a:gs>
                  <a:gs pos="50000">
                    <a:srgbClr val="00B0F0">
                      <a:shade val="67500"/>
                      <a:satMod val="115000"/>
                    </a:srgbClr>
                  </a:gs>
                  <a:gs pos="100000">
                    <a:srgbClr val="00B0F0">
                      <a:shade val="100000"/>
                      <a:satMod val="115000"/>
                    </a:srgb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solidFill>
                  <a:srgbClr val="00B0F0"/>
                </a:solidFill>
              </a:ln>
              <a:scene3d>
                <a:camera prst="orthographicFront"/>
                <a:lightRig rig="threePt" dir="t"/>
              </a:scene3d>
              <a:sp3d>
                <a:bevelB w="165100" prst="coolSlant"/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CF7F-4D76-870E-49A02C402F8B}"/>
              </c:ext>
            </c:extLst>
          </c:dPt>
          <c:dPt>
            <c:idx val="1"/>
            <c:spPr>
              <a:gradFill flip="none" rotWithShape="1">
                <a:gsLst>
                  <a:gs pos="0">
                    <a:srgbClr val="339933">
                      <a:lumMod val="60000"/>
                      <a:lumOff val="40000"/>
                      <a:shade val="30000"/>
                      <a:satMod val="115000"/>
                    </a:srgbClr>
                  </a:gs>
                  <a:gs pos="50000">
                    <a:srgbClr val="339933">
                      <a:lumMod val="60000"/>
                      <a:lumOff val="40000"/>
                      <a:shade val="67500"/>
                      <a:satMod val="115000"/>
                    </a:srgbClr>
                  </a:gs>
                  <a:gs pos="100000">
                    <a:srgbClr val="339933">
                      <a:lumMod val="60000"/>
                      <a:lumOff val="40000"/>
                      <a:shade val="100000"/>
                      <a:satMod val="115000"/>
                    </a:srgb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solidFill>
                  <a:srgbClr val="00B0F0"/>
                </a:solidFill>
              </a:ln>
              <a:scene3d>
                <a:camera prst="orthographicFront"/>
                <a:lightRig rig="threePt" dir="t"/>
              </a:scene3d>
              <a:sp3d>
                <a:bevelB w="165100" prst="coolSlant"/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CF7F-4D76-870E-49A02C402F8B}"/>
              </c:ext>
            </c:extLst>
          </c:dPt>
          <c:dPt>
            <c:idx val="2"/>
            <c:spPr>
              <a:gradFill flip="none" rotWithShape="1">
                <a:gsLst>
                  <a:gs pos="0">
                    <a:srgbClr val="FF3300">
                      <a:shade val="30000"/>
                      <a:satMod val="115000"/>
                    </a:srgbClr>
                  </a:gs>
                  <a:gs pos="50000">
                    <a:srgbClr val="FF3300">
                      <a:shade val="67500"/>
                      <a:satMod val="115000"/>
                    </a:srgbClr>
                  </a:gs>
                  <a:gs pos="100000">
                    <a:srgbClr val="FF3300">
                      <a:shade val="100000"/>
                      <a:satMod val="115000"/>
                    </a:srgbClr>
                  </a:gs>
                </a:gsLst>
                <a:path path="circle">
                  <a:fillToRect l="50000" t="50000" r="50000" b="50000"/>
                </a:path>
                <a:tileRect/>
              </a:gradFill>
              <a:ln>
                <a:solidFill>
                  <a:srgbClr val="00B0F0"/>
                </a:solidFill>
              </a:ln>
              <a:scene3d>
                <a:camera prst="orthographicFront"/>
                <a:lightRig rig="threePt" dir="t"/>
              </a:scene3d>
              <a:sp3d>
                <a:bevelB w="165100" prst="coolSlant"/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CF7F-4D76-870E-49A02C402F8B}"/>
              </c:ext>
            </c:extLst>
          </c:dPt>
          <c:dPt>
            <c:idx val="3"/>
            <c:extLst xmlns:c16r2="http://schemas.microsoft.com/office/drawing/2015/06/chart">
              <c:ext xmlns:c16="http://schemas.microsoft.com/office/drawing/2014/chart" uri="{C3380CC4-5D6E-409C-BE32-E72D297353CC}">
                <c16:uniqueId val="{00000003-CF7F-4D76-870E-49A02C402F8B}"/>
              </c:ext>
            </c:extLst>
          </c:dPt>
          <c:dLbls>
            <c:dLbl>
              <c:idx val="0"/>
              <c:layout>
                <c:manualLayout>
                  <c:x val="-0.12009859594383776"/>
                  <c:y val="-0.48710188334891885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58,5%</a:t>
                    </a:r>
                  </a:p>
                </c:rich>
              </c:tx>
              <c:dLblPos val="bestFit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CF7F-4D76-870E-49A02C402F8B}"/>
                </c:ext>
              </c:extLst>
            </c:dLbl>
            <c:dLbl>
              <c:idx val="1"/>
              <c:layout>
                <c:manualLayout>
                  <c:x val="-1.388820127441259E-3"/>
                  <c:y val="-0.19373741135267494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29,1%</a:t>
                    </a:r>
                  </a:p>
                </c:rich>
              </c:tx>
              <c:dLblPos val="bestFit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CF7F-4D76-870E-49A02C402F8B}"/>
                </c:ext>
              </c:extLst>
            </c:dLbl>
            <c:dLbl>
              <c:idx val="2"/>
              <c:layout>
                <c:manualLayout>
                  <c:x val="-1.4486883475339015E-2"/>
                  <c:y val="-1.9425282683038122E-4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12,4%</a:t>
                    </a:r>
                  </a:p>
                </c:rich>
              </c:tx>
              <c:dLblPos val="bestFit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CF7F-4D76-870E-49A02C402F8B}"/>
                </c:ext>
              </c:extLst>
            </c:dLbl>
            <c:dLbl>
              <c:idx val="3"/>
              <c:delet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CF7F-4D76-870E-49A02C402F8B}"/>
                </c:ext>
              </c:extLst>
            </c:dLbl>
            <c:dLbl>
              <c:idx val="4"/>
              <c:delet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CF7F-4D76-870E-49A02C402F8B}"/>
                </c:ext>
              </c:extLst>
            </c:dLbl>
            <c:spPr>
              <a:solidFill>
                <a:schemeClr val="lt1"/>
              </a:solidFill>
              <a:ln w="17828" cap="flat" cmpd="sng" algn="ctr">
                <a:solidFill>
                  <a:schemeClr val="accent1"/>
                </a:solidFill>
                <a:prstDash val="solid"/>
              </a:ln>
              <a:effectLst/>
            </c:spPr>
            <c:txPr>
              <a:bodyPr/>
              <a:lstStyle/>
              <a:p>
                <a:pPr>
                  <a:defRPr sz="2000" b="1">
                    <a:solidFill>
                      <a:schemeClr val="dk1"/>
                    </a:solidFill>
                    <a:latin typeface="Georgia" panose="02040502050405020303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dLblPos val="bestFit"/>
            <c:showVal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Лист1!$A$2:$A$5</c:f>
              <c:strCache>
                <c:ptCount val="3"/>
                <c:pt idx="0">
                  <c:v>промышленность</c:v>
                </c:pt>
                <c:pt idx="1">
                  <c:v>сельское хозяйство</c:v>
                </c:pt>
                <c:pt idx="2">
                  <c:v>прочие</c:v>
                </c:pt>
              </c:strCache>
            </c:strRef>
          </c:cat>
          <c:val>
            <c:numRef>
              <c:f>Лист1!$B$2:$B$5</c:f>
              <c:numCache>
                <c:formatCode>0</c:formatCode>
                <c:ptCount val="4"/>
                <c:pt idx="0">
                  <c:v>58.5</c:v>
                </c:pt>
                <c:pt idx="1">
                  <c:v>29.1</c:v>
                </c:pt>
                <c:pt idx="2">
                  <c:v>12.4</c:v>
                </c:pt>
                <c:pt idx="3" formatCode="\О\с\н\о\в\н\о\й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CF7F-4D76-870E-49A02C402F8B}"/>
            </c:ext>
          </c:extLst>
        </c:ser>
        <c:dLbls/>
      </c:pie3DChart>
      <c:spPr>
        <a:noFill/>
        <a:ln w="26729">
          <a:noFill/>
        </a:ln>
      </c:spPr>
    </c:plotArea>
    <c:legend>
      <c:legendPos val="b"/>
      <c:legendEntry>
        <c:idx val="3"/>
        <c:delete val="1"/>
      </c:legendEntry>
      <c:layout>
        <c:manualLayout>
          <c:xMode val="edge"/>
          <c:yMode val="edge"/>
          <c:x val="4.1997487280914542E-2"/>
          <c:y val="0.91064982313527743"/>
          <c:w val="0.90351942381609873"/>
          <c:h val="8.9350176864722727E-2"/>
        </c:manualLayout>
      </c:layout>
      <c:txPr>
        <a:bodyPr/>
        <a:lstStyle/>
        <a:p>
          <a:pPr>
            <a:defRPr sz="2000" b="1">
              <a:solidFill>
                <a:srgbClr val="002060"/>
              </a:solidFill>
              <a:latin typeface="Georgia" panose="02040502050405020303" pitchFamily="18" charset="0"/>
            </a:defRPr>
          </a:pPr>
          <a:endParaRPr lang="ru-RU"/>
        </a:p>
      </c:txPr>
    </c:legend>
    <c:plotVisOnly val="1"/>
    <c:dispBlanksAs val="zero"/>
  </c:chart>
  <c:txPr>
    <a:bodyPr/>
    <a:lstStyle/>
    <a:p>
      <a:pPr>
        <a:defRPr sz="1686"/>
      </a:pPr>
      <a:endParaRPr lang="ru-RU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style val="6"/>
  <c:chart>
    <c:title>
      <c:tx>
        <c:rich>
          <a:bodyPr rot="0" vert="horz"/>
          <a:lstStyle/>
          <a:p>
            <a:pPr>
              <a:defRPr sz="1400">
                <a:latin typeface="Times New Roman" pitchFamily="18" charset="0"/>
                <a:cs typeface="Times New Roman" pitchFamily="18" charset="0"/>
              </a:defRPr>
            </a:pP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Изменение </a:t>
            </a:r>
            <a:r>
              <a:rPr lang="ru-RU" sz="1600" b="1" dirty="0">
                <a:latin typeface="Times New Roman" pitchFamily="18" charset="0"/>
                <a:cs typeface="Times New Roman" pitchFamily="18" charset="0"/>
              </a:rPr>
              <a:t>темпа роста поступления инвестиций в основной капитал</a:t>
            </a:r>
            <a:r>
              <a:rPr lang="ru-RU" sz="1400" b="0" dirty="0">
                <a:latin typeface="Times New Roman" pitchFamily="18" charset="0"/>
                <a:cs typeface="Times New Roman" pitchFamily="18" charset="0"/>
              </a:rPr>
              <a:t>                                                                        (без учета субъектов малого предпринимательства) </a:t>
            </a:r>
          </a:p>
          <a:p>
            <a:pPr>
              <a:defRPr sz="1400">
                <a:latin typeface="Times New Roman" pitchFamily="18" charset="0"/>
                <a:cs typeface="Times New Roman" pitchFamily="18" charset="0"/>
              </a:defRPr>
            </a:pPr>
            <a:r>
              <a:rPr lang="ru-RU" sz="1400" b="0" dirty="0">
                <a:latin typeface="Times New Roman" pitchFamily="18" charset="0"/>
                <a:cs typeface="Times New Roman" pitchFamily="18" charset="0"/>
              </a:rPr>
              <a:t>в % к предыдущему году</a:t>
            </a:r>
          </a:p>
        </c:rich>
      </c:tx>
      <c:layout/>
    </c:title>
    <c:plotArea>
      <c:layout>
        <c:manualLayout>
          <c:layoutTarget val="inner"/>
          <c:xMode val="edge"/>
          <c:yMode val="edge"/>
          <c:x val="6.6676389405019826E-2"/>
          <c:y val="0.19816380216160628"/>
          <c:w val="0.91857682689972153"/>
          <c:h val="0.71705650805158572"/>
        </c:manualLayout>
      </c:layout>
      <c:lineChart>
        <c:grouping val="standard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vert="horz"/>
              <a:lstStyle/>
              <a:p>
                <a:pPr>
                  <a:defRPr sz="2000" b="1">
                    <a:effectLst/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Лист1!$A$2:$A$10</c:f>
              <c:numCache>
                <c:formatCode>General</c:formatCode>
                <c:ptCount val="9"/>
                <c:pt idx="0">
                  <c:v>1995</c:v>
                </c:pt>
                <c:pt idx="1">
                  <c:v>2000</c:v>
                </c:pt>
                <c:pt idx="2">
                  <c:v>2005</c:v>
                </c:pt>
                <c:pt idx="3">
                  <c:v>2008</c:v>
                </c:pt>
                <c:pt idx="4">
                  <c:v>2010</c:v>
                </c:pt>
                <c:pt idx="5">
                  <c:v>2012</c:v>
                </c:pt>
                <c:pt idx="6">
                  <c:v>2015</c:v>
                </c:pt>
                <c:pt idx="7">
                  <c:v>2016</c:v>
                </c:pt>
                <c:pt idx="8">
                  <c:v>2017</c:v>
                </c:pt>
              </c:numCache>
            </c:numRef>
          </c:cat>
          <c:val>
            <c:numRef>
              <c:f>Лист1!$B$2:$B$10</c:f>
              <c:numCache>
                <c:formatCode>General</c:formatCode>
                <c:ptCount val="9"/>
                <c:pt idx="0">
                  <c:v>69.900000000000006</c:v>
                </c:pt>
                <c:pt idx="1">
                  <c:v>89.2</c:v>
                </c:pt>
                <c:pt idx="2">
                  <c:v>107.4</c:v>
                </c:pt>
                <c:pt idx="3">
                  <c:v>107.9</c:v>
                </c:pt>
                <c:pt idx="4">
                  <c:v>66.5</c:v>
                </c:pt>
                <c:pt idx="5">
                  <c:v>160</c:v>
                </c:pt>
                <c:pt idx="6">
                  <c:v>136.1</c:v>
                </c:pt>
                <c:pt idx="7">
                  <c:v>108.3</c:v>
                </c:pt>
                <c:pt idx="8">
                  <c:v>48.6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120-4BC6-B14B-4E9CDC866134}"/>
            </c:ext>
          </c:extLst>
        </c:ser>
        <c:dLbls>
          <c:showVal val="1"/>
        </c:dLbls>
        <c:marker val="1"/>
        <c:axId val="125318272"/>
        <c:axId val="125320192"/>
      </c:lineChart>
      <c:catAx>
        <c:axId val="125318272"/>
        <c:scaling>
          <c:orientation val="minMax"/>
        </c:scaling>
        <c:axPos val="b"/>
        <c:majorGridlines/>
        <c:min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 sz="2000"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25320192"/>
        <c:crosses val="autoZero"/>
        <c:auto val="1"/>
        <c:lblAlgn val="ctr"/>
        <c:lblOffset val="100"/>
      </c:catAx>
      <c:valAx>
        <c:axId val="125320192"/>
        <c:scaling>
          <c:orientation val="minMax"/>
          <c:max val="160"/>
        </c:scaling>
        <c:axPos val="l"/>
        <c:maj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 sz="2000"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25318272"/>
        <c:crosses val="autoZero"/>
        <c:crossBetween val="between"/>
      </c:valAx>
    </c:plotArea>
    <c:plotVisOnly val="1"/>
    <c:dispBlanksAs val="gap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txPr>
    <a:bodyPr/>
    <a:lstStyle/>
    <a:p>
      <a:pPr>
        <a:defRPr sz="1800"/>
      </a:pPr>
      <a:endParaRPr lang="ru-RU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ru-RU" sz="2000" b="1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Количество субъектов малого и среднего</a:t>
            </a:r>
            <a:r>
              <a:rPr lang="ru-RU" sz="2000" b="1" baseline="0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предпринимательства, </a:t>
            </a:r>
            <a:r>
              <a:rPr lang="ru-RU" sz="2000" baseline="0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единиц</a:t>
            </a:r>
            <a:endParaRPr lang="ru-RU" sz="2000" dirty="0">
              <a:solidFill>
                <a:sysClr val="windowText" lastClr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/>
      <c:spPr>
        <a:noFill/>
        <a:ln>
          <a:noFill/>
        </a:ln>
        <a:effectLst/>
      </c:spPr>
    </c:title>
    <c:plotArea>
      <c:layout/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ИП</c:v>
                </c:pt>
              </c:strCache>
            </c:strRef>
          </c:tx>
          <c:spPr>
            <a:solidFill>
              <a:srgbClr val="003399"/>
            </a:solidFill>
            <a:ln>
              <a:noFill/>
            </a:ln>
            <a:effectLst/>
          </c:spPr>
          <c:dLbls>
            <c:dLbl>
              <c:idx val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2000" b="1" i="0" u="none" strike="noStrike" kern="1200" baseline="0">
                      <a:solidFill>
                        <a:sysClr val="windowText" lastClr="000000"/>
                      </a:solidFill>
                      <a:latin typeface="Times New Roman" panose="02020603050405020304" pitchFamily="18" charset="0"/>
                      <a:ea typeface="+mn-ea"/>
                      <a:cs typeface="Times New Roman" panose="02020603050405020304" pitchFamily="18" charset="0"/>
                    </a:defRPr>
                  </a:pPr>
                  <a:endParaRPr lang="ru-RU"/>
                </a:p>
              </c:txPr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2010</c:v>
                </c:pt>
                <c:pt idx="1">
                  <c:v>2015</c:v>
                </c:pt>
                <c:pt idx="2">
                  <c:v>2017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2134</c:v>
                </c:pt>
                <c:pt idx="1">
                  <c:v>1801</c:v>
                </c:pt>
                <c:pt idx="2">
                  <c:v>1981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1E0C-4F10-A16B-E5D4F968384B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Юридические лица</c:v>
                </c:pt>
              </c:strCache>
            </c:strRef>
          </c:tx>
          <c:spPr>
            <a:solidFill>
              <a:srgbClr val="FF0000"/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ysClr val="windowText" lastClr="000000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2010</c:v>
                </c:pt>
                <c:pt idx="1">
                  <c:v>2015</c:v>
                </c:pt>
                <c:pt idx="2">
                  <c:v>2017</c:v>
                </c:pt>
              </c:numCache>
            </c:num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305</c:v>
                </c:pt>
                <c:pt idx="1">
                  <c:v>268</c:v>
                </c:pt>
                <c:pt idx="2">
                  <c:v>267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1E0C-4F10-A16B-E5D4F968384B}"/>
            </c:ext>
          </c:extLst>
        </c:ser>
        <c:dLbls/>
        <c:gapWidth val="219"/>
        <c:overlap val="-27"/>
        <c:axId val="103848960"/>
        <c:axId val="125469440"/>
      </c:barChart>
      <c:catAx>
        <c:axId val="103848960"/>
        <c:scaling>
          <c:orientation val="minMax"/>
        </c:scaling>
        <c:axPos val="b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25469440"/>
        <c:crosses val="autoZero"/>
        <c:auto val="1"/>
        <c:lblAlgn val="ctr"/>
        <c:lblOffset val="100"/>
      </c:catAx>
      <c:valAx>
        <c:axId val="125469440"/>
        <c:scaling>
          <c:orientation val="minMax"/>
        </c:scaling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bg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0384896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21564235277839039"/>
          <c:y val="0.9092257217847769"/>
          <c:w val="0.5401595558380573"/>
          <c:h val="6.6964754405699281E-2"/>
        </c:manualLayout>
      </c:layout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baseline="0">
              <a:solidFill>
                <a:schemeClr val="tx1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bg1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2"/>
</c:chartSpace>
</file>

<file path=ppt/charts/colors1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34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charts/style3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1F9D90F-CD6D-4C5B-98B0-AB5B2FED185D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AF87E626-6274-4514-9251-692B263826C5}">
      <dgm:prSet phldrT="[Текст]" custT="1">
        <dgm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ru-RU" sz="2800" b="1" u="none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</a:rPr>
            <a:t>Основной приоритет –</a:t>
          </a:r>
        </a:p>
        <a:p>
          <a:r>
            <a:rPr lang="ru-RU" sz="2800" b="1" u="none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</a:rPr>
            <a:t> повышение качества жизни населения</a:t>
          </a:r>
        </a:p>
      </dgm:t>
    </dgm:pt>
    <dgm:pt modelId="{546A3168-D5A5-4ADB-B96C-2D53B334279E}" type="parTrans" cxnId="{8CE89EB5-5210-4391-88C1-0C49DD32FEC0}">
      <dgm:prSet/>
      <dgm:spPr/>
      <dgm:t>
        <a:bodyPr/>
        <a:lstStyle/>
        <a:p>
          <a:endParaRPr lang="ru-RU"/>
        </a:p>
      </dgm:t>
    </dgm:pt>
    <dgm:pt modelId="{95CC4C85-E378-4FA4-94CA-F88890951A33}" type="sibTrans" cxnId="{8CE89EB5-5210-4391-88C1-0C49DD32FEC0}">
      <dgm:prSet/>
      <dgm:spPr/>
      <dgm:t>
        <a:bodyPr/>
        <a:lstStyle/>
        <a:p>
          <a:endParaRPr lang="ru-RU"/>
        </a:p>
      </dgm:t>
    </dgm:pt>
    <dgm:pt modelId="{15B65A99-FAA6-42E0-B1F5-7821A9FAEAD4}">
      <dgm:prSet phldrT="[Текст]" custT="1">
        <dgm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dgm:style>
      </dgm:prSet>
      <dgm:spPr>
        <a:gradFill flip="none" rotWithShape="1">
          <a:gsLst>
            <a:gs pos="0">
              <a:schemeClr val="accent1">
                <a:lumMod val="67000"/>
              </a:schemeClr>
            </a:gs>
            <a:gs pos="48000">
              <a:schemeClr val="accent1">
                <a:lumMod val="97000"/>
                <a:lumOff val="3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16200000" scaled="1"/>
          <a:tileRect/>
        </a:gradFill>
        <a:ln>
          <a:noFill/>
        </a:ln>
      </dgm:spPr>
      <dgm:t>
        <a:bodyPr/>
        <a:lstStyle/>
        <a:p>
          <a:pPr>
            <a:lnSpc>
              <a:spcPct val="100000"/>
            </a:lnSpc>
            <a:spcAft>
              <a:spcPts val="0"/>
            </a:spcAft>
          </a:pPr>
          <a:r>
            <a:rPr lang="ru-RU" sz="2400" b="1" dirty="0">
              <a:solidFill>
                <a:srgbClr val="002060"/>
              </a:solidFill>
              <a:latin typeface="Georgia" panose="02040502050405020303" pitchFamily="18" charset="0"/>
              <a:cs typeface="Times New Roman" panose="02020603050405020304" pitchFamily="18" charset="0"/>
            </a:rPr>
            <a:t>Стратегическая цель </a:t>
          </a:r>
        </a:p>
        <a:p>
          <a:pPr>
            <a:lnSpc>
              <a:spcPct val="100000"/>
            </a:lnSpc>
            <a:spcAft>
              <a:spcPts val="0"/>
            </a:spcAft>
          </a:pPr>
          <a:r>
            <a:rPr lang="ru-RU" sz="2400" b="1" dirty="0">
              <a:solidFill>
                <a:srgbClr val="002060"/>
              </a:solidFill>
              <a:latin typeface="Georgia" panose="02040502050405020303" pitchFamily="18" charset="0"/>
              <a:cs typeface="Times New Roman" panose="02020603050405020304" pitchFamily="18" charset="0"/>
            </a:rPr>
            <a:t>«Создание комфортной среды проживания и развитие инфраструктуры»</a:t>
          </a:r>
          <a:endParaRPr lang="ru-RU" sz="2400" dirty="0">
            <a:latin typeface="Georgia" panose="02040502050405020303" pitchFamily="18" charset="0"/>
            <a:cs typeface="Times New Roman" panose="02020603050405020304" pitchFamily="18" charset="0"/>
          </a:endParaRPr>
        </a:p>
      </dgm:t>
    </dgm:pt>
    <dgm:pt modelId="{0FB1CC7F-ABFD-4C85-A1C1-6BA29FA676B7}" type="parTrans" cxnId="{C8D450FF-E32F-43AC-ABC1-96C562138A7C}">
      <dgm:prSet/>
      <dgm:spPr/>
      <dgm:t>
        <a:bodyPr/>
        <a:lstStyle/>
        <a:p>
          <a:endParaRPr lang="ru-RU"/>
        </a:p>
      </dgm:t>
    </dgm:pt>
    <dgm:pt modelId="{C21C84A2-2FDD-4C29-9CA2-E36531B37166}" type="sibTrans" cxnId="{C8D450FF-E32F-43AC-ABC1-96C562138A7C}">
      <dgm:prSet/>
      <dgm:spPr/>
      <dgm:t>
        <a:bodyPr/>
        <a:lstStyle/>
        <a:p>
          <a:endParaRPr lang="ru-RU"/>
        </a:p>
      </dgm:t>
    </dgm:pt>
    <dgm:pt modelId="{1E74342E-E5D3-4E4A-84C3-DFD3906D8D80}">
      <dgm:prSet custT="1">
        <dgm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dgm:style>
      </dgm:prSet>
      <dgm:spPr>
        <a:gradFill flip="none" rotWithShape="1">
          <a:gsLst>
            <a:gs pos="0">
              <a:schemeClr val="accent1">
                <a:lumMod val="67000"/>
              </a:schemeClr>
            </a:gs>
            <a:gs pos="48000">
              <a:schemeClr val="accent1">
                <a:lumMod val="97000"/>
                <a:lumOff val="3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16200000" scaled="1"/>
          <a:tileRect/>
        </a:gradFill>
        <a:ln>
          <a:noFill/>
        </a:ln>
      </dgm:spPr>
      <dgm:t>
        <a:bodyPr/>
        <a:lstStyle/>
        <a:p>
          <a:r>
            <a:rPr lang="ru-RU" sz="2400" b="1" dirty="0">
              <a:solidFill>
                <a:srgbClr val="002060"/>
              </a:solidFill>
              <a:effectLst/>
              <a:latin typeface="Georgia" panose="02040502050405020303" pitchFamily="18" charset="0"/>
              <a:cs typeface="Times New Roman" pitchFamily="18" charset="0"/>
            </a:rPr>
            <a:t>Стратегическая цель «Укрепление социальной стабильности»</a:t>
          </a:r>
        </a:p>
      </dgm:t>
    </dgm:pt>
    <dgm:pt modelId="{B6D39FA2-B210-407F-BCDE-078585FB16F1}" type="parTrans" cxnId="{545056AA-292A-494B-84FF-AAA0D81CEF60}">
      <dgm:prSet/>
      <dgm:spPr/>
      <dgm:t>
        <a:bodyPr/>
        <a:lstStyle/>
        <a:p>
          <a:endParaRPr lang="ru-RU"/>
        </a:p>
      </dgm:t>
    </dgm:pt>
    <dgm:pt modelId="{8C25B0AA-CC22-4382-92C3-FB8ACF089269}" type="sibTrans" cxnId="{545056AA-292A-494B-84FF-AAA0D81CEF60}">
      <dgm:prSet/>
      <dgm:spPr/>
      <dgm:t>
        <a:bodyPr/>
        <a:lstStyle/>
        <a:p>
          <a:endParaRPr lang="ru-RU"/>
        </a:p>
      </dgm:t>
    </dgm:pt>
    <dgm:pt modelId="{A5A2742C-E9B9-4103-9926-D00E54661007}">
      <dgm:prSet custT="1">
        <dgm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dgm:style>
      </dgm:prSet>
      <dgm:spPr>
        <a:gradFill flip="none" rotWithShape="1">
          <a:gsLst>
            <a:gs pos="0">
              <a:schemeClr val="accent1">
                <a:lumMod val="67000"/>
              </a:schemeClr>
            </a:gs>
            <a:gs pos="48000">
              <a:schemeClr val="accent1">
                <a:lumMod val="97000"/>
                <a:lumOff val="3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16200000" scaled="1"/>
          <a:tileRect/>
        </a:gradFill>
        <a:ln>
          <a:noFill/>
        </a:ln>
      </dgm:spPr>
      <dgm:t>
        <a:bodyPr/>
        <a:lstStyle/>
        <a:p>
          <a:r>
            <a:rPr lang="ru-RU" sz="2400" b="1" dirty="0">
              <a:solidFill>
                <a:srgbClr val="002060"/>
              </a:solidFill>
              <a:latin typeface="Georgia" panose="02040502050405020303" pitchFamily="18" charset="0"/>
            </a:rPr>
            <a:t>Стратегическая цель «Создание условий для привлечения инвестиций и повышения уровня экономической активности»</a:t>
          </a:r>
          <a:endParaRPr lang="ru-RU" sz="2400" b="1" dirty="0">
            <a:solidFill>
              <a:srgbClr val="002060"/>
            </a:solidFill>
            <a:latin typeface="Georgia" panose="02040502050405020303" pitchFamily="18" charset="0"/>
            <a:cs typeface="Times New Roman" pitchFamily="18" charset="0"/>
          </a:endParaRPr>
        </a:p>
      </dgm:t>
    </dgm:pt>
    <dgm:pt modelId="{20942FE2-D8F3-4BA3-A82B-13125194432C}" type="parTrans" cxnId="{39199AE8-7077-4CEF-B2C0-D216F26B3D3B}">
      <dgm:prSet/>
      <dgm:spPr/>
      <dgm:t>
        <a:bodyPr/>
        <a:lstStyle/>
        <a:p>
          <a:endParaRPr lang="ru-RU"/>
        </a:p>
      </dgm:t>
    </dgm:pt>
    <dgm:pt modelId="{21692924-3B70-451D-8C80-61923197E933}" type="sibTrans" cxnId="{39199AE8-7077-4CEF-B2C0-D216F26B3D3B}">
      <dgm:prSet/>
      <dgm:spPr/>
      <dgm:t>
        <a:bodyPr/>
        <a:lstStyle/>
        <a:p>
          <a:endParaRPr lang="ru-RU"/>
        </a:p>
      </dgm:t>
    </dgm:pt>
    <dgm:pt modelId="{93B440F4-CC7C-4B79-8A44-93E0BCC36F50}" type="pres">
      <dgm:prSet presAssocID="{A1F9D90F-CD6D-4C5B-98B0-AB5B2FED185D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80BB7D7F-4ABD-4C97-A9D8-2E8C6F152AEC}" type="pres">
      <dgm:prSet presAssocID="{AF87E626-6274-4514-9251-692B263826C5}" presName="hierRoot1" presStyleCnt="0">
        <dgm:presLayoutVars>
          <dgm:hierBranch val="init"/>
        </dgm:presLayoutVars>
      </dgm:prSet>
      <dgm:spPr/>
    </dgm:pt>
    <dgm:pt modelId="{AE6BF1D4-2F34-4840-B0D0-6B28714B30FE}" type="pres">
      <dgm:prSet presAssocID="{AF87E626-6274-4514-9251-692B263826C5}" presName="rootComposite1" presStyleCnt="0"/>
      <dgm:spPr/>
    </dgm:pt>
    <dgm:pt modelId="{43037855-C88C-40AC-81F6-EA4486DE3F0D}" type="pres">
      <dgm:prSet presAssocID="{AF87E626-6274-4514-9251-692B263826C5}" presName="rootText1" presStyleLbl="node0" presStyleIdx="0" presStyleCnt="1" custScaleX="230981" custScaleY="94509" custLinFactNeighborX="127" custLinFactNeighborY="4149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62C473DB-5C8F-437B-9D68-A9651084DDF7}" type="pres">
      <dgm:prSet presAssocID="{AF87E626-6274-4514-9251-692B263826C5}" presName="rootConnector1" presStyleLbl="node1" presStyleIdx="0" presStyleCnt="0"/>
      <dgm:spPr/>
      <dgm:t>
        <a:bodyPr/>
        <a:lstStyle/>
        <a:p>
          <a:endParaRPr lang="ru-RU"/>
        </a:p>
      </dgm:t>
    </dgm:pt>
    <dgm:pt modelId="{14CDE3B6-72C5-48F1-BC08-765BA53AD04A}" type="pres">
      <dgm:prSet presAssocID="{AF87E626-6274-4514-9251-692B263826C5}" presName="hierChild2" presStyleCnt="0"/>
      <dgm:spPr/>
    </dgm:pt>
    <dgm:pt modelId="{13B19FC6-0056-41B5-B88F-82543898B1AA}" type="pres">
      <dgm:prSet presAssocID="{B6D39FA2-B210-407F-BCDE-078585FB16F1}" presName="Name37" presStyleLbl="parChTrans1D2" presStyleIdx="0" presStyleCnt="3"/>
      <dgm:spPr/>
      <dgm:t>
        <a:bodyPr/>
        <a:lstStyle/>
        <a:p>
          <a:endParaRPr lang="ru-RU"/>
        </a:p>
      </dgm:t>
    </dgm:pt>
    <dgm:pt modelId="{112CF12D-2A13-4D52-A668-B05FF86FA717}" type="pres">
      <dgm:prSet presAssocID="{1E74342E-E5D3-4E4A-84C3-DFD3906D8D80}" presName="hierRoot2" presStyleCnt="0">
        <dgm:presLayoutVars>
          <dgm:hierBranch val="init"/>
        </dgm:presLayoutVars>
      </dgm:prSet>
      <dgm:spPr/>
    </dgm:pt>
    <dgm:pt modelId="{0EEAF071-EC91-4E92-A5D7-4C6272256578}" type="pres">
      <dgm:prSet presAssocID="{1E74342E-E5D3-4E4A-84C3-DFD3906D8D80}" presName="rootComposite" presStyleCnt="0"/>
      <dgm:spPr/>
    </dgm:pt>
    <dgm:pt modelId="{407E32CE-F507-4245-B96A-A1814DF2ECAC}" type="pres">
      <dgm:prSet presAssocID="{1E74342E-E5D3-4E4A-84C3-DFD3906D8D80}" presName="rootText" presStyleLbl="node2" presStyleIdx="0" presStyleCnt="3" custScaleY="150998" custLinFactNeighborX="-1602" custLinFactNeighborY="7666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9E97FC10-368D-4C57-B83E-2332D0914847}" type="pres">
      <dgm:prSet presAssocID="{1E74342E-E5D3-4E4A-84C3-DFD3906D8D80}" presName="rootConnector" presStyleLbl="node2" presStyleIdx="0" presStyleCnt="3"/>
      <dgm:spPr/>
      <dgm:t>
        <a:bodyPr/>
        <a:lstStyle/>
        <a:p>
          <a:endParaRPr lang="ru-RU"/>
        </a:p>
      </dgm:t>
    </dgm:pt>
    <dgm:pt modelId="{D8191D12-AF55-482D-A559-97738A2D04F8}" type="pres">
      <dgm:prSet presAssocID="{1E74342E-E5D3-4E4A-84C3-DFD3906D8D80}" presName="hierChild4" presStyleCnt="0"/>
      <dgm:spPr/>
    </dgm:pt>
    <dgm:pt modelId="{AC99CD98-536B-4D9A-8CB8-2432A6553363}" type="pres">
      <dgm:prSet presAssocID="{1E74342E-E5D3-4E4A-84C3-DFD3906D8D80}" presName="hierChild5" presStyleCnt="0"/>
      <dgm:spPr/>
    </dgm:pt>
    <dgm:pt modelId="{6BB14E4B-55B0-4CFA-8A66-3335171486E0}" type="pres">
      <dgm:prSet presAssocID="{20942FE2-D8F3-4BA3-A82B-13125194432C}" presName="Name37" presStyleLbl="parChTrans1D2" presStyleIdx="1" presStyleCnt="3"/>
      <dgm:spPr/>
      <dgm:t>
        <a:bodyPr/>
        <a:lstStyle/>
        <a:p>
          <a:endParaRPr lang="ru-RU"/>
        </a:p>
      </dgm:t>
    </dgm:pt>
    <dgm:pt modelId="{7C0D5B37-B2B0-4468-B976-7BAB987CE1A2}" type="pres">
      <dgm:prSet presAssocID="{A5A2742C-E9B9-4103-9926-D00E54661007}" presName="hierRoot2" presStyleCnt="0">
        <dgm:presLayoutVars>
          <dgm:hierBranch val="init"/>
        </dgm:presLayoutVars>
      </dgm:prSet>
      <dgm:spPr/>
    </dgm:pt>
    <dgm:pt modelId="{CE6BD7D5-0A89-49E4-A496-8326CA82E44A}" type="pres">
      <dgm:prSet presAssocID="{A5A2742C-E9B9-4103-9926-D00E54661007}" presName="rootComposite" presStyleCnt="0"/>
      <dgm:spPr/>
    </dgm:pt>
    <dgm:pt modelId="{0067C40E-3401-434D-BFB3-2D11B402FB39}" type="pres">
      <dgm:prSet presAssocID="{A5A2742C-E9B9-4103-9926-D00E54661007}" presName="rootText" presStyleLbl="node2" presStyleIdx="1" presStyleCnt="3" custScaleX="117332" custScaleY="180139" custLinFactNeighborX="0" custLinFactNeighborY="12814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C3DF804C-9A45-49E9-BDCD-2253197EF5DB}" type="pres">
      <dgm:prSet presAssocID="{A5A2742C-E9B9-4103-9926-D00E54661007}" presName="rootConnector" presStyleLbl="node2" presStyleIdx="1" presStyleCnt="3"/>
      <dgm:spPr/>
      <dgm:t>
        <a:bodyPr/>
        <a:lstStyle/>
        <a:p>
          <a:endParaRPr lang="ru-RU"/>
        </a:p>
      </dgm:t>
    </dgm:pt>
    <dgm:pt modelId="{CFC87D43-0866-4931-B7AA-CF55C36F2BD9}" type="pres">
      <dgm:prSet presAssocID="{A5A2742C-E9B9-4103-9926-D00E54661007}" presName="hierChild4" presStyleCnt="0"/>
      <dgm:spPr/>
    </dgm:pt>
    <dgm:pt modelId="{5D96963F-67BE-41B0-8C0E-E6F10C9941F9}" type="pres">
      <dgm:prSet presAssocID="{A5A2742C-E9B9-4103-9926-D00E54661007}" presName="hierChild5" presStyleCnt="0"/>
      <dgm:spPr/>
    </dgm:pt>
    <dgm:pt modelId="{CD16B0BD-E28E-4A3D-90FF-44652F53309C}" type="pres">
      <dgm:prSet presAssocID="{0FB1CC7F-ABFD-4C85-A1C1-6BA29FA676B7}" presName="Name37" presStyleLbl="parChTrans1D2" presStyleIdx="2" presStyleCnt="3"/>
      <dgm:spPr/>
      <dgm:t>
        <a:bodyPr/>
        <a:lstStyle/>
        <a:p>
          <a:endParaRPr lang="ru-RU"/>
        </a:p>
      </dgm:t>
    </dgm:pt>
    <dgm:pt modelId="{3580599B-9E3A-449B-81BF-E704CBF6C058}" type="pres">
      <dgm:prSet presAssocID="{15B65A99-FAA6-42E0-B1F5-7821A9FAEAD4}" presName="hierRoot2" presStyleCnt="0">
        <dgm:presLayoutVars>
          <dgm:hierBranch val="init"/>
        </dgm:presLayoutVars>
      </dgm:prSet>
      <dgm:spPr/>
    </dgm:pt>
    <dgm:pt modelId="{114E3431-4AA9-4D88-A0DD-8178919BBA7B}" type="pres">
      <dgm:prSet presAssocID="{15B65A99-FAA6-42E0-B1F5-7821A9FAEAD4}" presName="rootComposite" presStyleCnt="0"/>
      <dgm:spPr/>
    </dgm:pt>
    <dgm:pt modelId="{57569B85-7D0C-4514-B1B0-D24D9A02FA37}" type="pres">
      <dgm:prSet presAssocID="{15B65A99-FAA6-42E0-B1F5-7821A9FAEAD4}" presName="rootText" presStyleLbl="node2" presStyleIdx="2" presStyleCnt="3" custScaleY="177425" custLinFactNeighborX="2883" custLinFactNeighborY="7688">
        <dgm:presLayoutVars>
          <dgm:chPref val="3"/>
        </dgm:presLayoutVars>
      </dgm:prSet>
      <dgm:spPr/>
      <dgm:t>
        <a:bodyPr/>
        <a:lstStyle/>
        <a:p>
          <a:endParaRPr lang="ru-RU"/>
        </a:p>
      </dgm:t>
    </dgm:pt>
    <dgm:pt modelId="{1F0CB49A-B861-4725-B650-7852513C1CC7}" type="pres">
      <dgm:prSet presAssocID="{15B65A99-FAA6-42E0-B1F5-7821A9FAEAD4}" presName="rootConnector" presStyleLbl="node2" presStyleIdx="2" presStyleCnt="3"/>
      <dgm:spPr/>
      <dgm:t>
        <a:bodyPr/>
        <a:lstStyle/>
        <a:p>
          <a:endParaRPr lang="ru-RU"/>
        </a:p>
      </dgm:t>
    </dgm:pt>
    <dgm:pt modelId="{69C4EB3E-817A-42BD-BE45-FA8102BDC4FD}" type="pres">
      <dgm:prSet presAssocID="{15B65A99-FAA6-42E0-B1F5-7821A9FAEAD4}" presName="hierChild4" presStyleCnt="0"/>
      <dgm:spPr/>
    </dgm:pt>
    <dgm:pt modelId="{A2F987DE-BB7B-427A-9DD5-18EE99E426C9}" type="pres">
      <dgm:prSet presAssocID="{15B65A99-FAA6-42E0-B1F5-7821A9FAEAD4}" presName="hierChild5" presStyleCnt="0"/>
      <dgm:spPr/>
    </dgm:pt>
    <dgm:pt modelId="{BF90B6E5-B856-40EF-875B-E02624BFD084}" type="pres">
      <dgm:prSet presAssocID="{AF87E626-6274-4514-9251-692B263826C5}" presName="hierChild3" presStyleCnt="0"/>
      <dgm:spPr/>
    </dgm:pt>
  </dgm:ptLst>
  <dgm:cxnLst>
    <dgm:cxn modelId="{0B330CDD-E786-4787-919C-EBA5680C6A2B}" type="presOf" srcId="{15B65A99-FAA6-42E0-B1F5-7821A9FAEAD4}" destId="{57569B85-7D0C-4514-B1B0-D24D9A02FA37}" srcOrd="0" destOrd="0" presId="urn:microsoft.com/office/officeart/2005/8/layout/orgChart1"/>
    <dgm:cxn modelId="{545056AA-292A-494B-84FF-AAA0D81CEF60}" srcId="{AF87E626-6274-4514-9251-692B263826C5}" destId="{1E74342E-E5D3-4E4A-84C3-DFD3906D8D80}" srcOrd="0" destOrd="0" parTransId="{B6D39FA2-B210-407F-BCDE-078585FB16F1}" sibTransId="{8C25B0AA-CC22-4382-92C3-FB8ACF089269}"/>
    <dgm:cxn modelId="{C9E3E410-C080-4DFE-9273-97FBB686F29B}" type="presOf" srcId="{0FB1CC7F-ABFD-4C85-A1C1-6BA29FA676B7}" destId="{CD16B0BD-E28E-4A3D-90FF-44652F53309C}" srcOrd="0" destOrd="0" presId="urn:microsoft.com/office/officeart/2005/8/layout/orgChart1"/>
    <dgm:cxn modelId="{D338D08D-7835-4769-86FC-5AB71D3BCB0E}" type="presOf" srcId="{AF87E626-6274-4514-9251-692B263826C5}" destId="{43037855-C88C-40AC-81F6-EA4486DE3F0D}" srcOrd="0" destOrd="0" presId="urn:microsoft.com/office/officeart/2005/8/layout/orgChart1"/>
    <dgm:cxn modelId="{D698B1EA-2325-411E-93FD-87AE95153DC3}" type="presOf" srcId="{15B65A99-FAA6-42E0-B1F5-7821A9FAEAD4}" destId="{1F0CB49A-B861-4725-B650-7852513C1CC7}" srcOrd="1" destOrd="0" presId="urn:microsoft.com/office/officeart/2005/8/layout/orgChart1"/>
    <dgm:cxn modelId="{0D83C8F6-79F9-4018-9AEE-2CC10DC3F12E}" type="presOf" srcId="{1E74342E-E5D3-4E4A-84C3-DFD3906D8D80}" destId="{407E32CE-F507-4245-B96A-A1814DF2ECAC}" srcOrd="0" destOrd="0" presId="urn:microsoft.com/office/officeart/2005/8/layout/orgChart1"/>
    <dgm:cxn modelId="{97622019-6CEE-4BCF-9670-A1E19005A775}" type="presOf" srcId="{B6D39FA2-B210-407F-BCDE-078585FB16F1}" destId="{13B19FC6-0056-41B5-B88F-82543898B1AA}" srcOrd="0" destOrd="0" presId="urn:microsoft.com/office/officeart/2005/8/layout/orgChart1"/>
    <dgm:cxn modelId="{E2E32BA6-F663-42E0-A18C-BFED6F95EED6}" type="presOf" srcId="{A5A2742C-E9B9-4103-9926-D00E54661007}" destId="{0067C40E-3401-434D-BFB3-2D11B402FB39}" srcOrd="0" destOrd="0" presId="urn:microsoft.com/office/officeart/2005/8/layout/orgChart1"/>
    <dgm:cxn modelId="{B7799FD0-C619-4A39-B650-8622D7422D36}" type="presOf" srcId="{A5A2742C-E9B9-4103-9926-D00E54661007}" destId="{C3DF804C-9A45-49E9-BDCD-2253197EF5DB}" srcOrd="1" destOrd="0" presId="urn:microsoft.com/office/officeart/2005/8/layout/orgChart1"/>
    <dgm:cxn modelId="{39199AE8-7077-4CEF-B2C0-D216F26B3D3B}" srcId="{AF87E626-6274-4514-9251-692B263826C5}" destId="{A5A2742C-E9B9-4103-9926-D00E54661007}" srcOrd="1" destOrd="0" parTransId="{20942FE2-D8F3-4BA3-A82B-13125194432C}" sibTransId="{21692924-3B70-451D-8C80-61923197E933}"/>
    <dgm:cxn modelId="{8CE89EB5-5210-4391-88C1-0C49DD32FEC0}" srcId="{A1F9D90F-CD6D-4C5B-98B0-AB5B2FED185D}" destId="{AF87E626-6274-4514-9251-692B263826C5}" srcOrd="0" destOrd="0" parTransId="{546A3168-D5A5-4ADB-B96C-2D53B334279E}" sibTransId="{95CC4C85-E378-4FA4-94CA-F88890951A33}"/>
    <dgm:cxn modelId="{2C69F9E2-C97B-4376-9572-058C830E994E}" type="presOf" srcId="{A1F9D90F-CD6D-4C5B-98B0-AB5B2FED185D}" destId="{93B440F4-CC7C-4B79-8A44-93E0BCC36F50}" srcOrd="0" destOrd="0" presId="urn:microsoft.com/office/officeart/2005/8/layout/orgChart1"/>
    <dgm:cxn modelId="{09E5AB75-ECEA-4A7F-B055-6A1F3EA957FE}" type="presOf" srcId="{20942FE2-D8F3-4BA3-A82B-13125194432C}" destId="{6BB14E4B-55B0-4CFA-8A66-3335171486E0}" srcOrd="0" destOrd="0" presId="urn:microsoft.com/office/officeart/2005/8/layout/orgChart1"/>
    <dgm:cxn modelId="{F472A8DD-0883-4260-8220-81C7E9162923}" type="presOf" srcId="{1E74342E-E5D3-4E4A-84C3-DFD3906D8D80}" destId="{9E97FC10-368D-4C57-B83E-2332D0914847}" srcOrd="1" destOrd="0" presId="urn:microsoft.com/office/officeart/2005/8/layout/orgChart1"/>
    <dgm:cxn modelId="{C8D450FF-E32F-43AC-ABC1-96C562138A7C}" srcId="{AF87E626-6274-4514-9251-692B263826C5}" destId="{15B65A99-FAA6-42E0-B1F5-7821A9FAEAD4}" srcOrd="2" destOrd="0" parTransId="{0FB1CC7F-ABFD-4C85-A1C1-6BA29FA676B7}" sibTransId="{C21C84A2-2FDD-4C29-9CA2-E36531B37166}"/>
    <dgm:cxn modelId="{8A85E82B-0136-443E-8428-D2D2A3300FF6}" type="presOf" srcId="{AF87E626-6274-4514-9251-692B263826C5}" destId="{62C473DB-5C8F-437B-9D68-A9651084DDF7}" srcOrd="1" destOrd="0" presId="urn:microsoft.com/office/officeart/2005/8/layout/orgChart1"/>
    <dgm:cxn modelId="{B5126462-ADB2-4DC1-B644-0E0D8AB45F35}" type="presParOf" srcId="{93B440F4-CC7C-4B79-8A44-93E0BCC36F50}" destId="{80BB7D7F-4ABD-4C97-A9D8-2E8C6F152AEC}" srcOrd="0" destOrd="0" presId="urn:microsoft.com/office/officeart/2005/8/layout/orgChart1"/>
    <dgm:cxn modelId="{B1BB8F32-C77B-494C-A250-A78AA9543997}" type="presParOf" srcId="{80BB7D7F-4ABD-4C97-A9D8-2E8C6F152AEC}" destId="{AE6BF1D4-2F34-4840-B0D0-6B28714B30FE}" srcOrd="0" destOrd="0" presId="urn:microsoft.com/office/officeart/2005/8/layout/orgChart1"/>
    <dgm:cxn modelId="{1ECEA0FA-AA0D-43BD-9DF5-90DA5A9EEF42}" type="presParOf" srcId="{AE6BF1D4-2F34-4840-B0D0-6B28714B30FE}" destId="{43037855-C88C-40AC-81F6-EA4486DE3F0D}" srcOrd="0" destOrd="0" presId="urn:microsoft.com/office/officeart/2005/8/layout/orgChart1"/>
    <dgm:cxn modelId="{F56C6E7C-6E95-4E60-A807-DB677C02189D}" type="presParOf" srcId="{AE6BF1D4-2F34-4840-B0D0-6B28714B30FE}" destId="{62C473DB-5C8F-437B-9D68-A9651084DDF7}" srcOrd="1" destOrd="0" presId="urn:microsoft.com/office/officeart/2005/8/layout/orgChart1"/>
    <dgm:cxn modelId="{87832E1E-136D-4803-A4F5-B4834C9C6A3F}" type="presParOf" srcId="{80BB7D7F-4ABD-4C97-A9D8-2E8C6F152AEC}" destId="{14CDE3B6-72C5-48F1-BC08-765BA53AD04A}" srcOrd="1" destOrd="0" presId="urn:microsoft.com/office/officeart/2005/8/layout/orgChart1"/>
    <dgm:cxn modelId="{B6F837D2-33E2-4759-80BB-C123DAE06990}" type="presParOf" srcId="{14CDE3B6-72C5-48F1-BC08-765BA53AD04A}" destId="{13B19FC6-0056-41B5-B88F-82543898B1AA}" srcOrd="0" destOrd="0" presId="urn:microsoft.com/office/officeart/2005/8/layout/orgChart1"/>
    <dgm:cxn modelId="{752A4976-D22A-4947-A7C7-94ECB8387BAB}" type="presParOf" srcId="{14CDE3B6-72C5-48F1-BC08-765BA53AD04A}" destId="{112CF12D-2A13-4D52-A668-B05FF86FA717}" srcOrd="1" destOrd="0" presId="urn:microsoft.com/office/officeart/2005/8/layout/orgChart1"/>
    <dgm:cxn modelId="{3892AE35-6789-43D7-8CF7-904402C25CFB}" type="presParOf" srcId="{112CF12D-2A13-4D52-A668-B05FF86FA717}" destId="{0EEAF071-EC91-4E92-A5D7-4C6272256578}" srcOrd="0" destOrd="0" presId="urn:microsoft.com/office/officeart/2005/8/layout/orgChart1"/>
    <dgm:cxn modelId="{B01F9D50-230E-48B9-A7D7-CE54920B0CDD}" type="presParOf" srcId="{0EEAF071-EC91-4E92-A5D7-4C6272256578}" destId="{407E32CE-F507-4245-B96A-A1814DF2ECAC}" srcOrd="0" destOrd="0" presId="urn:microsoft.com/office/officeart/2005/8/layout/orgChart1"/>
    <dgm:cxn modelId="{2C46564A-597B-4B0B-A6E4-63C96F4432E3}" type="presParOf" srcId="{0EEAF071-EC91-4E92-A5D7-4C6272256578}" destId="{9E97FC10-368D-4C57-B83E-2332D0914847}" srcOrd="1" destOrd="0" presId="urn:microsoft.com/office/officeart/2005/8/layout/orgChart1"/>
    <dgm:cxn modelId="{71B25A89-E899-4961-B0B3-C90E7FEE8041}" type="presParOf" srcId="{112CF12D-2A13-4D52-A668-B05FF86FA717}" destId="{D8191D12-AF55-482D-A559-97738A2D04F8}" srcOrd="1" destOrd="0" presId="urn:microsoft.com/office/officeart/2005/8/layout/orgChart1"/>
    <dgm:cxn modelId="{F3DBDA99-67AF-428A-BC9A-FA7C37AFA961}" type="presParOf" srcId="{112CF12D-2A13-4D52-A668-B05FF86FA717}" destId="{AC99CD98-536B-4D9A-8CB8-2432A6553363}" srcOrd="2" destOrd="0" presId="urn:microsoft.com/office/officeart/2005/8/layout/orgChart1"/>
    <dgm:cxn modelId="{F1F2E7A6-3830-4600-A6F0-7FA9E94B271A}" type="presParOf" srcId="{14CDE3B6-72C5-48F1-BC08-765BA53AD04A}" destId="{6BB14E4B-55B0-4CFA-8A66-3335171486E0}" srcOrd="2" destOrd="0" presId="urn:microsoft.com/office/officeart/2005/8/layout/orgChart1"/>
    <dgm:cxn modelId="{22B422C2-C2F1-4C17-ADBB-D3CE74EAD308}" type="presParOf" srcId="{14CDE3B6-72C5-48F1-BC08-765BA53AD04A}" destId="{7C0D5B37-B2B0-4468-B976-7BAB987CE1A2}" srcOrd="3" destOrd="0" presId="urn:microsoft.com/office/officeart/2005/8/layout/orgChart1"/>
    <dgm:cxn modelId="{B81D9D99-AC2C-4049-9F4A-C3415989D645}" type="presParOf" srcId="{7C0D5B37-B2B0-4468-B976-7BAB987CE1A2}" destId="{CE6BD7D5-0A89-49E4-A496-8326CA82E44A}" srcOrd="0" destOrd="0" presId="urn:microsoft.com/office/officeart/2005/8/layout/orgChart1"/>
    <dgm:cxn modelId="{35F92146-AE1E-4E12-99C4-D402F2429132}" type="presParOf" srcId="{CE6BD7D5-0A89-49E4-A496-8326CA82E44A}" destId="{0067C40E-3401-434D-BFB3-2D11B402FB39}" srcOrd="0" destOrd="0" presId="urn:microsoft.com/office/officeart/2005/8/layout/orgChart1"/>
    <dgm:cxn modelId="{D8C69C5A-4FC2-4B22-BCF4-A6F973C229E2}" type="presParOf" srcId="{CE6BD7D5-0A89-49E4-A496-8326CA82E44A}" destId="{C3DF804C-9A45-49E9-BDCD-2253197EF5DB}" srcOrd="1" destOrd="0" presId="urn:microsoft.com/office/officeart/2005/8/layout/orgChart1"/>
    <dgm:cxn modelId="{BD933782-1636-4D8D-88EC-2A9765EEA9D8}" type="presParOf" srcId="{7C0D5B37-B2B0-4468-B976-7BAB987CE1A2}" destId="{CFC87D43-0866-4931-B7AA-CF55C36F2BD9}" srcOrd="1" destOrd="0" presId="urn:microsoft.com/office/officeart/2005/8/layout/orgChart1"/>
    <dgm:cxn modelId="{00A4C1F0-2136-4FBE-8FC8-9692A71D5074}" type="presParOf" srcId="{7C0D5B37-B2B0-4468-B976-7BAB987CE1A2}" destId="{5D96963F-67BE-41B0-8C0E-E6F10C9941F9}" srcOrd="2" destOrd="0" presId="urn:microsoft.com/office/officeart/2005/8/layout/orgChart1"/>
    <dgm:cxn modelId="{9D778D8F-3FE0-472D-8735-BF97DE269C02}" type="presParOf" srcId="{14CDE3B6-72C5-48F1-BC08-765BA53AD04A}" destId="{CD16B0BD-E28E-4A3D-90FF-44652F53309C}" srcOrd="4" destOrd="0" presId="urn:microsoft.com/office/officeart/2005/8/layout/orgChart1"/>
    <dgm:cxn modelId="{C2CBF3BC-39E1-417E-9EBF-875DBF496FFF}" type="presParOf" srcId="{14CDE3B6-72C5-48F1-BC08-765BA53AD04A}" destId="{3580599B-9E3A-449B-81BF-E704CBF6C058}" srcOrd="5" destOrd="0" presId="urn:microsoft.com/office/officeart/2005/8/layout/orgChart1"/>
    <dgm:cxn modelId="{D4DAD78E-DBE1-4332-9E43-DE54092D0990}" type="presParOf" srcId="{3580599B-9E3A-449B-81BF-E704CBF6C058}" destId="{114E3431-4AA9-4D88-A0DD-8178919BBA7B}" srcOrd="0" destOrd="0" presId="urn:microsoft.com/office/officeart/2005/8/layout/orgChart1"/>
    <dgm:cxn modelId="{130ECF0B-274C-40DA-9BE3-30A2C35A6FBC}" type="presParOf" srcId="{114E3431-4AA9-4D88-A0DD-8178919BBA7B}" destId="{57569B85-7D0C-4514-B1B0-D24D9A02FA37}" srcOrd="0" destOrd="0" presId="urn:microsoft.com/office/officeart/2005/8/layout/orgChart1"/>
    <dgm:cxn modelId="{395B0552-CE1B-4A4C-85F3-918858A85B7A}" type="presParOf" srcId="{114E3431-4AA9-4D88-A0DD-8178919BBA7B}" destId="{1F0CB49A-B861-4725-B650-7852513C1CC7}" srcOrd="1" destOrd="0" presId="urn:microsoft.com/office/officeart/2005/8/layout/orgChart1"/>
    <dgm:cxn modelId="{8553A7C8-595B-4044-B80C-272C70CB4DA2}" type="presParOf" srcId="{3580599B-9E3A-449B-81BF-E704CBF6C058}" destId="{69C4EB3E-817A-42BD-BE45-FA8102BDC4FD}" srcOrd="1" destOrd="0" presId="urn:microsoft.com/office/officeart/2005/8/layout/orgChart1"/>
    <dgm:cxn modelId="{00A48290-EF4C-49E0-9175-E391050D8143}" type="presParOf" srcId="{3580599B-9E3A-449B-81BF-E704CBF6C058}" destId="{A2F987DE-BB7B-427A-9DD5-18EE99E426C9}" srcOrd="2" destOrd="0" presId="urn:microsoft.com/office/officeart/2005/8/layout/orgChart1"/>
    <dgm:cxn modelId="{F905CC81-3514-4835-B691-9CC3F775AA91}" type="presParOf" srcId="{80BB7D7F-4ABD-4C97-A9D8-2E8C6F152AEC}" destId="{BF90B6E5-B856-40EF-875B-E02624BFD084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D16B0BD-E28E-4A3D-90FF-44652F53309C}">
      <dsp:nvSpPr>
        <dsp:cNvPr id="0" name=""/>
        <dsp:cNvSpPr/>
      </dsp:nvSpPr>
      <dsp:spPr>
        <a:xfrm>
          <a:off x="5623717" y="1799087"/>
          <a:ext cx="4053405" cy="7114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83391"/>
              </a:lnTo>
              <a:lnTo>
                <a:pt x="4053405" y="383391"/>
              </a:lnTo>
              <a:lnTo>
                <a:pt x="4053405" y="711490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BB14E4B-55B0-4CFA-8A66-3335171486E0}">
      <dsp:nvSpPr>
        <dsp:cNvPr id="0" name=""/>
        <dsp:cNvSpPr/>
      </dsp:nvSpPr>
      <dsp:spPr>
        <a:xfrm>
          <a:off x="5574029" y="1799087"/>
          <a:ext cx="91440" cy="791577"/>
        </a:xfrm>
        <a:custGeom>
          <a:avLst/>
          <a:gdLst/>
          <a:ahLst/>
          <a:cxnLst/>
          <a:rect l="0" t="0" r="0" b="0"/>
          <a:pathLst>
            <a:path>
              <a:moveTo>
                <a:pt x="49688" y="0"/>
              </a:moveTo>
              <a:lnTo>
                <a:pt x="49688" y="463478"/>
              </a:lnTo>
              <a:lnTo>
                <a:pt x="45720" y="463478"/>
              </a:lnTo>
              <a:lnTo>
                <a:pt x="45720" y="791577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3B19FC6-0056-41B5-B88F-82543898B1AA}">
      <dsp:nvSpPr>
        <dsp:cNvPr id="0" name=""/>
        <dsp:cNvSpPr/>
      </dsp:nvSpPr>
      <dsp:spPr>
        <a:xfrm>
          <a:off x="1562375" y="1799087"/>
          <a:ext cx="4061342" cy="711146"/>
        </a:xfrm>
        <a:custGeom>
          <a:avLst/>
          <a:gdLst/>
          <a:ahLst/>
          <a:cxnLst/>
          <a:rect l="0" t="0" r="0" b="0"/>
          <a:pathLst>
            <a:path>
              <a:moveTo>
                <a:pt x="4061342" y="0"/>
              </a:moveTo>
              <a:lnTo>
                <a:pt x="4061342" y="383047"/>
              </a:lnTo>
              <a:lnTo>
                <a:pt x="0" y="383047"/>
              </a:lnTo>
              <a:lnTo>
                <a:pt x="0" y="711146"/>
              </a:lnTo>
            </a:path>
          </a:pathLst>
        </a:custGeom>
        <a:noFill/>
        <a:ln w="1905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3037855-C88C-40AC-81F6-EA4486DE3F0D}">
      <dsp:nvSpPr>
        <dsp:cNvPr id="0" name=""/>
        <dsp:cNvSpPr/>
      </dsp:nvSpPr>
      <dsp:spPr>
        <a:xfrm>
          <a:off x="2014927" y="322501"/>
          <a:ext cx="7217580" cy="1476585"/>
        </a:xfrm>
        <a:prstGeom prst="rect">
          <a:avLst/>
        </a:prstGeom>
        <a:gradFill rotWithShape="1">
          <a:gsLst>
            <a:gs pos="0">
              <a:schemeClr val="accent4">
                <a:tint val="65000"/>
                <a:lumMod val="110000"/>
              </a:schemeClr>
            </a:gs>
            <a:gs pos="88000">
              <a:schemeClr val="accent4">
                <a:tint val="90000"/>
              </a:schemeClr>
            </a:gs>
          </a:gsLst>
          <a:lin ang="5400000" scaled="0"/>
        </a:gradFill>
        <a:ln w="12700" cap="rnd" cmpd="sng" algn="ctr">
          <a:solidFill>
            <a:schemeClr val="accent4"/>
          </a:solidFill>
          <a:prstDash val="solid"/>
        </a:ln>
        <a:effectLst/>
      </dsp:spPr>
      <dsp:style>
        <a:lnRef idx="1">
          <a:schemeClr val="accent4"/>
        </a:lnRef>
        <a:fillRef idx="2">
          <a:schemeClr val="accent4"/>
        </a:fillRef>
        <a:effectRef idx="1">
          <a:schemeClr val="accent4"/>
        </a:effectRef>
        <a:fontRef idx="minor">
          <a:schemeClr val="dk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2800" b="1" u="none" kern="1200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</a:rPr>
            <a:t>Основной приоритет –</a:t>
          </a:r>
        </a:p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2800" b="1" u="none" kern="1200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</a:rPr>
            <a:t> повышение качества жизни населения</a:t>
          </a:r>
        </a:p>
      </dsp:txBody>
      <dsp:txXfrm>
        <a:off x="2014927" y="322501"/>
        <a:ext cx="7217580" cy="1476585"/>
      </dsp:txXfrm>
    </dsp:sp>
    <dsp:sp modelId="{407E32CE-F507-4245-B96A-A1814DF2ECAC}">
      <dsp:nvSpPr>
        <dsp:cNvPr id="0" name=""/>
        <dsp:cNvSpPr/>
      </dsp:nvSpPr>
      <dsp:spPr>
        <a:xfrm>
          <a:off x="0" y="2510233"/>
          <a:ext cx="3124750" cy="2359155"/>
        </a:xfrm>
        <a:prstGeom prst="rect">
          <a:avLst/>
        </a:prstGeom>
        <a:gradFill flip="none" rotWithShape="1">
          <a:gsLst>
            <a:gs pos="0">
              <a:schemeClr val="accent1">
                <a:lumMod val="67000"/>
              </a:schemeClr>
            </a:gs>
            <a:gs pos="48000">
              <a:schemeClr val="accent1">
                <a:lumMod val="97000"/>
                <a:lumOff val="3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16200000" scaled="1"/>
          <a:tileRect/>
        </a:gradFill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2400" b="1" kern="1200" dirty="0">
              <a:solidFill>
                <a:srgbClr val="002060"/>
              </a:solidFill>
              <a:effectLst/>
              <a:latin typeface="Georgia" panose="02040502050405020303" pitchFamily="18" charset="0"/>
              <a:cs typeface="Times New Roman" pitchFamily="18" charset="0"/>
            </a:rPr>
            <a:t>Стратегическая цель «Укрепление социальной стабильности»</a:t>
          </a:r>
        </a:p>
      </dsp:txBody>
      <dsp:txXfrm>
        <a:off x="0" y="2510233"/>
        <a:ext cx="3124750" cy="2359155"/>
      </dsp:txXfrm>
    </dsp:sp>
    <dsp:sp modelId="{0067C40E-3401-434D-BFB3-2D11B402FB39}">
      <dsp:nvSpPr>
        <dsp:cNvPr id="0" name=""/>
        <dsp:cNvSpPr/>
      </dsp:nvSpPr>
      <dsp:spPr>
        <a:xfrm>
          <a:off x="3786583" y="2590664"/>
          <a:ext cx="3666332" cy="2814447"/>
        </a:xfrm>
        <a:prstGeom prst="rect">
          <a:avLst/>
        </a:prstGeom>
        <a:gradFill flip="none" rotWithShape="1">
          <a:gsLst>
            <a:gs pos="0">
              <a:schemeClr val="accent1">
                <a:lumMod val="67000"/>
              </a:schemeClr>
            </a:gs>
            <a:gs pos="48000">
              <a:schemeClr val="accent1">
                <a:lumMod val="97000"/>
                <a:lumOff val="3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16200000" scaled="1"/>
          <a:tileRect/>
        </a:gradFill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2400" b="1" kern="1200" dirty="0">
              <a:solidFill>
                <a:srgbClr val="002060"/>
              </a:solidFill>
              <a:latin typeface="Georgia" panose="02040502050405020303" pitchFamily="18" charset="0"/>
            </a:rPr>
            <a:t>Стратегическая цель «Создание условий для привлечения инвестиций и повышения уровня экономической активности»</a:t>
          </a:r>
          <a:endParaRPr lang="ru-RU" sz="2400" b="1" kern="1200" dirty="0">
            <a:solidFill>
              <a:srgbClr val="002060"/>
            </a:solidFill>
            <a:latin typeface="Georgia" panose="02040502050405020303" pitchFamily="18" charset="0"/>
            <a:cs typeface="Times New Roman" pitchFamily="18" charset="0"/>
          </a:endParaRPr>
        </a:p>
      </dsp:txBody>
      <dsp:txXfrm>
        <a:off x="3786583" y="2590664"/>
        <a:ext cx="3666332" cy="2814447"/>
      </dsp:txXfrm>
    </dsp:sp>
    <dsp:sp modelId="{57569B85-7D0C-4514-B1B0-D24D9A02FA37}">
      <dsp:nvSpPr>
        <dsp:cNvPr id="0" name=""/>
        <dsp:cNvSpPr/>
      </dsp:nvSpPr>
      <dsp:spPr>
        <a:xfrm>
          <a:off x="8114748" y="2510577"/>
          <a:ext cx="3124750" cy="2772044"/>
        </a:xfrm>
        <a:prstGeom prst="rect">
          <a:avLst/>
        </a:prstGeom>
        <a:gradFill flip="none" rotWithShape="1">
          <a:gsLst>
            <a:gs pos="0">
              <a:schemeClr val="accent1">
                <a:lumMod val="67000"/>
              </a:schemeClr>
            </a:gs>
            <a:gs pos="48000">
              <a:schemeClr val="accent1">
                <a:lumMod val="97000"/>
                <a:lumOff val="3000"/>
              </a:schemeClr>
            </a:gs>
            <a:gs pos="100000">
              <a:schemeClr val="accent1">
                <a:lumMod val="60000"/>
                <a:lumOff val="40000"/>
              </a:schemeClr>
            </a:gs>
          </a:gsLst>
          <a:lin ang="16200000" scaled="1"/>
          <a:tileRect/>
        </a:gradFill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100000"/>
            </a:lnSpc>
            <a:spcBef>
              <a:spcPct val="0"/>
            </a:spcBef>
            <a:spcAft>
              <a:spcPts val="0"/>
            </a:spcAft>
            <a:buNone/>
          </a:pPr>
          <a:r>
            <a:rPr lang="ru-RU" sz="2400" b="1" kern="1200" dirty="0">
              <a:solidFill>
                <a:srgbClr val="002060"/>
              </a:solidFill>
              <a:latin typeface="Georgia" panose="02040502050405020303" pitchFamily="18" charset="0"/>
              <a:cs typeface="Times New Roman" panose="02020603050405020304" pitchFamily="18" charset="0"/>
            </a:rPr>
            <a:t>Стратегическая цель </a:t>
          </a:r>
        </a:p>
        <a:p>
          <a:pPr marL="0" lvl="0" indent="0" algn="ctr" defTabSz="1066800">
            <a:lnSpc>
              <a:spcPct val="100000"/>
            </a:lnSpc>
            <a:spcBef>
              <a:spcPct val="0"/>
            </a:spcBef>
            <a:spcAft>
              <a:spcPts val="0"/>
            </a:spcAft>
            <a:buNone/>
          </a:pPr>
          <a:r>
            <a:rPr lang="ru-RU" sz="2400" b="1" kern="1200" dirty="0">
              <a:solidFill>
                <a:srgbClr val="002060"/>
              </a:solidFill>
              <a:latin typeface="Georgia" panose="02040502050405020303" pitchFamily="18" charset="0"/>
              <a:cs typeface="Times New Roman" panose="02020603050405020304" pitchFamily="18" charset="0"/>
            </a:rPr>
            <a:t>«Создание комфортной среды проживания и развитие инфраструктуры»</a:t>
          </a:r>
          <a:endParaRPr lang="ru-RU" sz="2400" kern="1200" dirty="0">
            <a:latin typeface="Georgia" panose="02040502050405020303" pitchFamily="18" charset="0"/>
            <a:cs typeface="Times New Roman" panose="02020603050405020304" pitchFamily="18" charset="0"/>
          </a:endParaRPr>
        </a:p>
      </dsp:txBody>
      <dsp:txXfrm>
        <a:off x="8114748" y="2510577"/>
        <a:ext cx="3124750" cy="277204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9837" cy="4988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29761" y="0"/>
            <a:ext cx="2929837" cy="4988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D33CEF-6229-405B-9DD6-9EE673443114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98463" y="1243013"/>
            <a:ext cx="5964237" cy="33559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6117" y="4784835"/>
            <a:ext cx="5408930" cy="391486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3662"/>
            <a:ext cx="2929837" cy="49885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29761" y="9443662"/>
            <a:ext cx="2929837" cy="49885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1BABB35-EC9C-4A72-9EEC-1BCCA05EEE8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2930063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BABB35-EC9C-4A72-9EEC-1BCCA05EEE87}" type="slidenum">
              <a:rPr lang="ru-RU" smtClean="0"/>
              <a:pPr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2088851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BABB35-EC9C-4A72-9EEC-1BCCA05EEE87}" type="slidenum">
              <a:rPr lang="ru-RU" smtClean="0"/>
              <a:pPr/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59522910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BABB35-EC9C-4A72-9EEC-1BCCA05EEE87}" type="slidenum">
              <a:rPr lang="ru-RU" smtClean="0"/>
              <a:pPr/>
              <a:t>15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2503659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414806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1856281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3906757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10065313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xmlns="" val="41020788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2656890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12017809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9969254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8070141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1578097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7188020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6516613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2491349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8048855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1287128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220045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6DFAC2-EFB8-4C97-A465-DBADBB5BA870}" type="datetimeFigureOut">
              <a:rPr lang="ru-RU" smtClean="0"/>
              <a:pPr/>
              <a:t>18.12.2018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187BCE3-990A-4FC3-BB92-30FBE3AB830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2179410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96" r:id="rId2"/>
    <p:sldLayoutId id="2147483697" r:id="rId3"/>
    <p:sldLayoutId id="2147483698" r:id="rId4"/>
    <p:sldLayoutId id="2147483699" r:id="rId5"/>
    <p:sldLayoutId id="2147483700" r:id="rId6"/>
    <p:sldLayoutId id="2147483701" r:id="rId7"/>
    <p:sldLayoutId id="2147483702" r:id="rId8"/>
    <p:sldLayoutId id="2147483703" r:id="rId9"/>
    <p:sldLayoutId id="2147483704" r:id="rId10"/>
    <p:sldLayoutId id="2147483705" r:id="rId11"/>
    <p:sldLayoutId id="2147483706" r:id="rId12"/>
    <p:sldLayoutId id="2147483707" r:id="rId13"/>
    <p:sldLayoutId id="2147483708" r:id="rId14"/>
    <p:sldLayoutId id="2147483709" r:id="rId15"/>
    <p:sldLayoutId id="214748371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794566" y="874101"/>
            <a:ext cx="8841803" cy="4436453"/>
          </a:xfrm>
        </p:spPr>
        <p:txBody>
          <a:bodyPr anchor="ctr">
            <a:normAutofit/>
          </a:bodyPr>
          <a:lstStyle/>
          <a:p>
            <a:pPr algn="ctr">
              <a:lnSpc>
                <a:spcPts val="3360"/>
              </a:lnSpc>
            </a:pP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  <a:t>РАЗРАБОТКА </a:t>
            </a:r>
            <a:b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</a:b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  <a:t>СТРАТЕГИИ СОЦИАЛЬНО-ЭКОНОМИЧЕСКОГО РАЗВИТИЯ ПЕТРОВСКОГО ГОРОДСКОГО ОКРУГА СТАВРОПОЛЬСКОГО КРАЯ НА ПЕРИОД </a:t>
            </a:r>
            <a:b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</a:b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  <a:t>ДО 2035 ГОДА</a:t>
            </a:r>
          </a:p>
        </p:txBody>
      </p:sp>
    </p:spTree>
    <p:extLst>
      <p:ext uri="{BB962C8B-B14F-4D97-AF65-F5344CB8AC3E}">
        <p14:creationId xmlns:p14="http://schemas.microsoft.com/office/powerpoint/2010/main" xmlns="" val="45590814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-17991" y="0"/>
            <a:ext cx="8596668" cy="633046"/>
          </a:xfrm>
        </p:spPr>
        <p:txBody>
          <a:bodyPr/>
          <a:lstStyle/>
          <a:p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489071775"/>
              </p:ext>
            </p:extLst>
          </p:nvPr>
        </p:nvGraphicFramePr>
        <p:xfrm>
          <a:off x="323850" y="557212"/>
          <a:ext cx="10972800" cy="60055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10661946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6F95087E-CB76-48EC-9C37-D6BA260876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6350"/>
            <a:ext cx="8596668" cy="660400"/>
          </a:xfrm>
        </p:spPr>
        <p:txBody>
          <a:bodyPr/>
          <a:lstStyle/>
          <a:p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endParaRPr lang="ru-RU" dirty="0"/>
          </a:p>
        </p:txBody>
      </p:sp>
      <p:graphicFrame>
        <p:nvGraphicFramePr>
          <p:cNvPr id="6" name="Объект 4">
            <a:extLst>
              <a:ext uri="{FF2B5EF4-FFF2-40B4-BE49-F238E27FC236}">
                <a16:creationId xmlns:a16="http://schemas.microsoft.com/office/drawing/2014/main" xmlns="" id="{80FFF4BD-9D3D-41AF-8098-AAE3DBB59C3F}"/>
              </a:ext>
            </a:extLst>
          </p:cNvPr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279552845"/>
              </p:ext>
            </p:extLst>
          </p:nvPr>
        </p:nvGraphicFramePr>
        <p:xfrm>
          <a:off x="431042" y="405353"/>
          <a:ext cx="11329915" cy="63348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212453704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1906900D-AC82-482D-B55A-D1CA94EC0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007302" cy="657225"/>
          </a:xfrm>
        </p:spPr>
        <p:txBody>
          <a:bodyPr>
            <a:normAutofit fontScale="90000"/>
          </a:bodyPr>
          <a:lstStyle/>
          <a:p>
            <a:pPr lvl="0">
              <a:spcBef>
                <a:spcPts val="0"/>
              </a:spcBef>
            </a:pPr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n-ea"/>
                <a:cs typeface="Times New Roman" panose="02020603050405020304" pitchFamily="18" charset="0"/>
              </a:rPr>
              <a:t>Определение приоритетов, целей задач и направлений </a:t>
            </a:r>
            <a:b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n-ea"/>
                <a:cs typeface="Times New Roman" panose="02020603050405020304" pitchFamily="18" charset="0"/>
              </a:rPr>
            </a:br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n-ea"/>
                <a:cs typeface="Times New Roman" panose="02020603050405020304" pitchFamily="18" charset="0"/>
              </a:rPr>
              <a:t>социально-экономической политики</a:t>
            </a:r>
            <a:r>
              <a:rPr lang="ru-RU" sz="1800" dirty="0">
                <a:solidFill>
                  <a:prstClr val="black"/>
                </a:solidFill>
                <a:ea typeface="+mn-ea"/>
                <a:cs typeface="+mn-cs"/>
              </a:rPr>
              <a:t/>
            </a:r>
            <a:br>
              <a:rPr lang="ru-RU" sz="1800" dirty="0">
                <a:solidFill>
                  <a:prstClr val="black"/>
                </a:solidFill>
                <a:ea typeface="+mn-ea"/>
                <a:cs typeface="+mn-cs"/>
              </a:rPr>
            </a:br>
            <a:endParaRPr lang="ru-RU" dirty="0"/>
          </a:p>
        </p:txBody>
      </p:sp>
      <p:sp>
        <p:nvSpPr>
          <p:cNvPr id="5" name="Объект 4">
            <a:extLst>
              <a:ext uri="{FF2B5EF4-FFF2-40B4-BE49-F238E27FC236}">
                <a16:creationId xmlns:a16="http://schemas.microsoft.com/office/drawing/2014/main" xmlns="" id="{BE8A0B4B-2BCA-418B-9235-C456C8D84B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38125" y="2038350"/>
            <a:ext cx="9772650" cy="4638675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>
            <a:normAutofit fontScale="77500" lnSpcReduction="20000"/>
          </a:bodyPr>
          <a:lstStyle/>
          <a:p>
            <a:pPr marL="288000" indent="0">
              <a:spcBef>
                <a:spcPts val="0"/>
              </a:spcBef>
              <a:buNone/>
            </a:pP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  <a:ea typeface="Times New Roman"/>
                <a:cs typeface="Times New Roman" pitchFamily="18" charset="0"/>
              </a:rPr>
              <a:t>1. Ограниченная конкурентоспособность экономики округа.</a:t>
            </a:r>
          </a:p>
          <a:p>
            <a:pPr marL="288000" indent="0">
              <a:spcBef>
                <a:spcPts val="0"/>
              </a:spcBef>
              <a:buNone/>
            </a:pP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  <a:ea typeface="Times New Roman"/>
                <a:cs typeface="Times New Roman" pitchFamily="18" charset="0"/>
              </a:rPr>
              <a:t> </a:t>
            </a:r>
          </a:p>
          <a:p>
            <a:pPr marL="288000" indent="0">
              <a:spcBef>
                <a:spcPts val="0"/>
              </a:spcBef>
              <a:buNone/>
            </a:pP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  <a:ea typeface="Times New Roman"/>
                <a:cs typeface="Times New Roman" pitchFamily="18" charset="0"/>
              </a:rPr>
              <a:t>2. Ограниченность мощностей инженерных коммуникаций, недостаточная развитость транспортной инфраструктуры.</a:t>
            </a:r>
          </a:p>
          <a:p>
            <a:pPr marL="288000" indent="0">
              <a:spcBef>
                <a:spcPts val="0"/>
              </a:spcBef>
              <a:buNone/>
            </a:pPr>
            <a:endParaRPr lang="ru-RU" sz="2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itchFamily="18" charset="0"/>
              <a:ea typeface="Times New Roman"/>
              <a:cs typeface="Times New Roman" pitchFamily="18" charset="0"/>
            </a:endParaRPr>
          </a:p>
          <a:p>
            <a:pPr marL="288000" indent="0">
              <a:spcBef>
                <a:spcPts val="0"/>
              </a:spcBef>
              <a:buNone/>
            </a:pP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  <a:ea typeface="Times New Roman"/>
                <a:cs typeface="Times New Roman" pitchFamily="18" charset="0"/>
              </a:rPr>
              <a:t>3. Качество городской среды.</a:t>
            </a:r>
          </a:p>
          <a:p>
            <a:pPr marL="288000" indent="0">
              <a:spcBef>
                <a:spcPts val="0"/>
              </a:spcBef>
              <a:buNone/>
            </a:pPr>
            <a:endParaRPr lang="ru-RU" sz="2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itchFamily="18" charset="0"/>
              <a:ea typeface="Times New Roman"/>
              <a:cs typeface="Times New Roman" pitchFamily="18" charset="0"/>
            </a:endParaRPr>
          </a:p>
          <a:p>
            <a:pPr marL="288000" indent="0">
              <a:spcBef>
                <a:spcPts val="0"/>
              </a:spcBef>
              <a:buNone/>
            </a:pP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  <a:ea typeface="Times New Roman"/>
                <a:cs typeface="Times New Roman" pitchFamily="18" charset="0"/>
              </a:rPr>
              <a:t>4. Качество жизни населения.</a:t>
            </a:r>
          </a:p>
          <a:p>
            <a:pPr marL="288000" indent="0">
              <a:spcBef>
                <a:spcPts val="0"/>
              </a:spcBef>
              <a:buNone/>
            </a:pPr>
            <a:endParaRPr lang="ru-RU" sz="2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itchFamily="18" charset="0"/>
              <a:ea typeface="Times New Roman"/>
              <a:cs typeface="Times New Roman" pitchFamily="18" charset="0"/>
            </a:endParaRPr>
          </a:p>
          <a:p>
            <a:pPr marL="288000" indent="0">
              <a:spcBef>
                <a:spcPts val="0"/>
              </a:spcBef>
              <a:buNone/>
            </a:pP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  <a:ea typeface="Times New Roman"/>
                <a:cs typeface="Times New Roman" pitchFamily="18" charset="0"/>
              </a:rPr>
              <a:t>5. Отсутствие взаимосвязи документов стратегического планирования и документов территориального планирования</a:t>
            </a:r>
            <a:r>
              <a:rPr lang="ru-RU" sz="2800" b="1" i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/>
                <a:ea typeface="Times New Roman"/>
              </a:rPr>
              <a:t>.</a:t>
            </a:r>
            <a:endParaRPr lang="ru-RU" sz="2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ctr">
              <a:buNone/>
            </a:pPr>
            <a:endParaRPr lang="ru-RU" dirty="0"/>
          </a:p>
        </p:txBody>
      </p:sp>
      <p:sp>
        <p:nvSpPr>
          <p:cNvPr id="4" name="Прямоугольник: скругленные углы 3">
            <a:extLst>
              <a:ext uri="{FF2B5EF4-FFF2-40B4-BE49-F238E27FC236}">
                <a16:creationId xmlns:a16="http://schemas.microsoft.com/office/drawing/2014/main" xmlns="" id="{AA6DFE97-D0D6-4CFA-A4BA-4EAADCDDD650}"/>
              </a:ext>
            </a:extLst>
          </p:cNvPr>
          <p:cNvSpPr/>
          <p:nvPr/>
        </p:nvSpPr>
        <p:spPr>
          <a:xfrm>
            <a:off x="270049" y="913404"/>
            <a:ext cx="9740726" cy="973879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ru-RU" sz="2800" b="1" dirty="0">
                <a:latin typeface="Georgia" pitchFamily="18" charset="0"/>
                <a:ea typeface="Times New Roman"/>
              </a:rPr>
              <a:t>Основные проблемы социально-экономического развития округа</a:t>
            </a:r>
            <a:endParaRPr lang="ru-RU" sz="2800" b="1" dirty="0">
              <a:solidFill>
                <a:srgbClr val="002060"/>
              </a:solidFill>
              <a:latin typeface="Georgi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7397816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кругленный прямоугольник 3"/>
          <p:cNvSpPr/>
          <p:nvPr/>
        </p:nvSpPr>
        <p:spPr>
          <a:xfrm>
            <a:off x="0" y="0"/>
            <a:ext cx="8740976" cy="500066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5"/>
          </a:lnRef>
          <a:fillRef idx="1002">
            <a:schemeClr val="lt2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endParaRPr lang="ru-RU" sz="2000" b="1" dirty="0">
              <a:solidFill>
                <a:srgbClr val="002060"/>
              </a:solidFill>
              <a:latin typeface="Georgia" panose="02040502050405020303" pitchFamily="18" charset="0"/>
            </a:endParaRPr>
          </a:p>
          <a:p>
            <a:r>
              <a:rPr lang="ru-RU" sz="2400" b="1" dirty="0">
                <a:solidFill>
                  <a:srgbClr val="002060"/>
                </a:solidFill>
                <a:latin typeface="Georgia" panose="02040502050405020303" pitchFamily="18" charset="0"/>
              </a:rPr>
              <a:t>Анкетирование населения</a:t>
            </a:r>
          </a:p>
          <a:p>
            <a:pPr algn="ctr"/>
            <a:endParaRPr lang="ru-RU" sz="2000" b="1" dirty="0">
              <a:solidFill>
                <a:schemeClr val="bg2">
                  <a:lumMod val="25000"/>
                </a:schemeClr>
              </a:solidFill>
              <a:latin typeface="Georgia" panose="02040502050405020303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546253" y="603628"/>
            <a:ext cx="4341181" cy="478641"/>
          </a:xfrm>
          <a:prstGeom prst="roundRect">
            <a:avLst/>
          </a:prstGeom>
        </p:spPr>
        <p:style>
          <a:lnRef idx="1">
            <a:schemeClr val="accent4"/>
          </a:lnRef>
          <a:fillRef idx="1003">
            <a:schemeClr val="lt2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Пол</a:t>
            </a: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5887560" y="628634"/>
            <a:ext cx="4137528" cy="478642"/>
          </a:xfrm>
          <a:prstGeom prst="roundRect">
            <a:avLst/>
          </a:prstGeom>
          <a:ln/>
        </p:spPr>
        <p:style>
          <a:lnRef idx="1">
            <a:schemeClr val="accent4"/>
          </a:lnRef>
          <a:fillRef idx="1003">
            <a:schemeClr val="lt2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Возраст</a:t>
            </a:r>
            <a:endParaRPr lang="ru-RU" sz="18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7" name="Диаграмма 6"/>
          <p:cNvGraphicFramePr/>
          <p:nvPr>
            <p:extLst>
              <p:ext uri="{D42A27DB-BD31-4B8C-83A1-F6EECF244321}">
                <p14:modId xmlns:p14="http://schemas.microsoft.com/office/powerpoint/2010/main" xmlns="" val="1057260190"/>
              </p:ext>
            </p:extLst>
          </p:nvPr>
        </p:nvGraphicFramePr>
        <p:xfrm>
          <a:off x="546253" y="1676401"/>
          <a:ext cx="4796161" cy="45779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xmlns="" val="1971621198"/>
              </p:ext>
            </p:extLst>
          </p:nvPr>
        </p:nvGraphicFramePr>
        <p:xfrm>
          <a:off x="5257800" y="1273819"/>
          <a:ext cx="5753100" cy="52698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xmlns="" id="{068E281A-3A4E-4608-9DC8-D96BD84FA668}"/>
              </a:ext>
            </a:extLst>
          </p:cNvPr>
          <p:cNvSpPr/>
          <p:nvPr/>
        </p:nvSpPr>
        <p:spPr>
          <a:xfrm>
            <a:off x="361946" y="5584181"/>
            <a:ext cx="966314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endParaRPr lang="ru-RU" b="1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0F6000D3-F3DF-4CEC-8A34-3A43215BE6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17463" y="0"/>
            <a:ext cx="8596668" cy="485775"/>
          </a:xfrm>
        </p:spPr>
        <p:txBody>
          <a:bodyPr>
            <a:normAutofit fontScale="90000"/>
          </a:bodyPr>
          <a:lstStyle/>
          <a:p>
            <a:pPr>
              <a:lnSpc>
                <a:spcPts val="2000"/>
              </a:lnSpc>
            </a:pP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Анкетирование</a:t>
            </a:r>
            <a:r>
              <a:rPr lang="ru-RU" sz="2400" b="1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 </a:t>
            </a: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населения</a:t>
            </a:r>
            <a:r>
              <a:rPr lang="ru-RU" sz="2400" b="1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/>
            </a:r>
            <a:br>
              <a:rPr lang="ru-RU" sz="2400" b="1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</a:br>
            <a:r>
              <a:rPr lang="ru-RU" sz="2400" b="1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/>
            </a:r>
            <a:br>
              <a:rPr lang="ru-RU" sz="2400" b="1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</a:br>
            <a:r>
              <a:rPr lang="ru-RU" sz="2400" b="1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                  </a:t>
            </a:r>
            <a:r>
              <a:rPr lang="ru-RU" sz="2400" b="1" dirty="0">
                <a:solidFill>
                  <a:schemeClr val="tx1"/>
                </a:solidFill>
                <a:latin typeface="Georgia" panose="02040502050405020303" pitchFamily="18" charset="0"/>
              </a:rPr>
              <a:t>Оценка социально-экономической ситуации, </a:t>
            </a:r>
            <a:br>
              <a:rPr lang="ru-RU" sz="2400" b="1" dirty="0">
                <a:solidFill>
                  <a:schemeClr val="tx1"/>
                </a:solidFill>
                <a:latin typeface="Georgia" panose="02040502050405020303" pitchFamily="18" charset="0"/>
              </a:rPr>
            </a:br>
            <a:r>
              <a:rPr lang="ru-RU" sz="2400" b="1" dirty="0">
                <a:solidFill>
                  <a:schemeClr val="tx1"/>
                </a:solidFill>
                <a:latin typeface="Georgia" panose="02040502050405020303" pitchFamily="18" charset="0"/>
              </a:rPr>
              <a:t>                                                      </a:t>
            </a:r>
            <a:r>
              <a:rPr lang="ru-RU" sz="1800" b="1" dirty="0">
                <a:solidFill>
                  <a:schemeClr val="tx1"/>
                </a:solidFill>
                <a:latin typeface="Georgia" panose="02040502050405020303" pitchFamily="18" charset="0"/>
              </a:rPr>
              <a:t>%  от числа опрошенных</a:t>
            </a:r>
            <a:endParaRPr lang="ru-RU" sz="2400" b="1" dirty="0">
              <a:solidFill>
                <a:schemeClr val="tx1"/>
              </a:solidFill>
              <a:latin typeface="Georgia" panose="02040502050405020303" pitchFamily="18" charset="0"/>
            </a:endParaRP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xmlns="" id="{7080A158-82DC-4344-954A-28F6AC0CE0F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532311311"/>
              </p:ext>
            </p:extLst>
          </p:nvPr>
        </p:nvGraphicFramePr>
        <p:xfrm>
          <a:off x="447675" y="876300"/>
          <a:ext cx="11296650" cy="58483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176098720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xmlns="" val="3777323020"/>
              </p:ext>
            </p:extLst>
          </p:nvPr>
        </p:nvGraphicFramePr>
        <p:xfrm>
          <a:off x="0" y="381000"/>
          <a:ext cx="11753850" cy="6477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Скругленный прямоугольник 4"/>
          <p:cNvSpPr/>
          <p:nvPr/>
        </p:nvSpPr>
        <p:spPr>
          <a:xfrm>
            <a:off x="0" y="0"/>
            <a:ext cx="8966633" cy="500066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5"/>
          </a:lnRef>
          <a:fillRef idx="1002">
            <a:schemeClr val="lt2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2000" b="1" dirty="0">
                <a:solidFill>
                  <a:srgbClr val="002060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Анкетирование населения</a:t>
            </a:r>
          </a:p>
          <a:p>
            <a:pPr algn="ctr"/>
            <a:r>
              <a:rPr lang="ru-RU" sz="2000" b="1" dirty="0">
                <a:solidFill>
                  <a:schemeClr val="bg2">
                    <a:lumMod val="25000"/>
                  </a:schemeClr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              </a:t>
            </a:r>
            <a:r>
              <a:rPr lang="ru-RU" sz="2000" b="1" dirty="0">
                <a:solidFill>
                  <a:schemeClr val="tx1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Оценка основных сторон жизни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кругленный прямоугольник 3"/>
          <p:cNvSpPr/>
          <p:nvPr/>
        </p:nvSpPr>
        <p:spPr>
          <a:xfrm>
            <a:off x="0" y="0"/>
            <a:ext cx="9177704" cy="571504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5"/>
          </a:lnRef>
          <a:fillRef idx="1002">
            <a:schemeClr val="lt2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endParaRPr lang="ru-RU" sz="2000" b="1" dirty="0">
              <a:solidFill>
                <a:srgbClr val="BC80E0">
                  <a:lumMod val="50000"/>
                </a:srgbClr>
              </a:solidFill>
              <a:latin typeface="Georgia" panose="02040502050405020303" pitchFamily="18" charset="0"/>
              <a:cs typeface="Times New Roman" panose="02020603050405020304" pitchFamily="18" charset="0"/>
            </a:endParaRPr>
          </a:p>
          <a:p>
            <a:pPr lvl="0"/>
            <a:r>
              <a:rPr lang="ru-RU" sz="2400" b="1" dirty="0">
                <a:solidFill>
                  <a:srgbClr val="002060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Анкетирование населения</a:t>
            </a:r>
          </a:p>
          <a:p>
            <a:pPr algn="ctr"/>
            <a:endParaRPr lang="ru-RU" sz="900" b="1" dirty="0">
              <a:solidFill>
                <a:schemeClr val="bg2">
                  <a:lumMod val="25000"/>
                </a:schemeClr>
              </a:solidFill>
            </a:endParaRPr>
          </a:p>
          <a:p>
            <a:pPr algn="ctr"/>
            <a:r>
              <a:rPr lang="ru-RU" sz="2400" b="1" dirty="0">
                <a:solidFill>
                  <a:schemeClr val="tx1"/>
                </a:solidFill>
                <a:latin typeface="Georgia" panose="02040502050405020303" pitchFamily="18" charset="0"/>
              </a:rPr>
              <a:t>Проблемы, требующие немедленного решения</a:t>
            </a:r>
          </a:p>
        </p:txBody>
      </p:sp>
      <p:graphicFrame>
        <p:nvGraphicFramePr>
          <p:cNvPr id="5" name="Диаграмма 4"/>
          <p:cNvGraphicFramePr/>
          <p:nvPr>
            <p:extLst>
              <p:ext uri="{D42A27DB-BD31-4B8C-83A1-F6EECF244321}">
                <p14:modId xmlns:p14="http://schemas.microsoft.com/office/powerpoint/2010/main" xmlns="" val="2899321395"/>
              </p:ext>
            </p:extLst>
          </p:nvPr>
        </p:nvGraphicFramePr>
        <p:xfrm>
          <a:off x="152400" y="952500"/>
          <a:ext cx="11591925" cy="55245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кругленный прямоугольник 3"/>
          <p:cNvSpPr/>
          <p:nvPr/>
        </p:nvSpPr>
        <p:spPr>
          <a:xfrm>
            <a:off x="266700" y="400049"/>
            <a:ext cx="9058275" cy="428625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5"/>
          </a:lnRef>
          <a:fillRef idx="1002">
            <a:schemeClr val="lt2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endParaRPr lang="ru-RU" sz="2400" b="1" dirty="0">
              <a:solidFill>
                <a:srgbClr val="BC80E0">
                  <a:lumMod val="50000"/>
                </a:srgbClr>
              </a:solidFill>
              <a:latin typeface="Georgia" panose="02040502050405020303" pitchFamily="18" charset="0"/>
              <a:cs typeface="Times New Roman" panose="02020603050405020304" pitchFamily="18" charset="0"/>
            </a:endParaRPr>
          </a:p>
          <a:p>
            <a:r>
              <a:rPr lang="ru-RU" sz="2400" b="1" dirty="0">
                <a:solidFill>
                  <a:srgbClr val="002060"/>
                </a:solidFill>
                <a:latin typeface="Georgia" panose="02040502050405020303" pitchFamily="18" charset="0"/>
                <a:cs typeface="Times New Roman" panose="02020603050405020304" pitchFamily="18" charset="0"/>
              </a:rPr>
              <a:t>Анкетирование населения</a:t>
            </a:r>
            <a:endParaRPr lang="ru-RU" sz="2400" b="1" dirty="0">
              <a:solidFill>
                <a:srgbClr val="002060"/>
              </a:solidFill>
            </a:endParaRPr>
          </a:p>
          <a:p>
            <a:pPr algn="ctr"/>
            <a:r>
              <a:rPr lang="ru-RU" sz="2400" b="1" dirty="0">
                <a:solidFill>
                  <a:schemeClr val="tx1"/>
                </a:solidFill>
                <a:latin typeface="Georgia" panose="02040502050405020303" pitchFamily="18" charset="0"/>
              </a:rPr>
              <a:t>Первоочередные задачи для улучшения жизни в округе</a:t>
            </a:r>
            <a:endParaRPr lang="ru-RU" sz="2800" b="1" dirty="0">
              <a:solidFill>
                <a:schemeClr val="tx1"/>
              </a:solidFill>
              <a:latin typeface="Georgia" panose="02040502050405020303" pitchFamily="18" charset="0"/>
            </a:endParaRPr>
          </a:p>
        </p:txBody>
      </p:sp>
      <p:graphicFrame>
        <p:nvGraphicFramePr>
          <p:cNvPr id="5" name="Диаграмма 4"/>
          <p:cNvGraphicFramePr/>
          <p:nvPr>
            <p:extLst>
              <p:ext uri="{D42A27DB-BD31-4B8C-83A1-F6EECF244321}">
                <p14:modId xmlns:p14="http://schemas.microsoft.com/office/powerpoint/2010/main" xmlns="" val="2064755814"/>
              </p:ext>
            </p:extLst>
          </p:nvPr>
        </p:nvGraphicFramePr>
        <p:xfrm>
          <a:off x="361951" y="1285875"/>
          <a:ext cx="11830050" cy="54863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xmlns="" id="{018171FA-7F76-4C33-A258-60F529EE8BC1}"/>
              </a:ext>
            </a:extLst>
          </p:cNvPr>
          <p:cNvSpPr/>
          <p:nvPr/>
        </p:nvSpPr>
        <p:spPr>
          <a:xfrm>
            <a:off x="647699" y="5503783"/>
            <a:ext cx="831056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7AF3EA2D-EFEB-41F9-9EC8-10A672F029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073977" cy="695325"/>
          </a:xfrm>
        </p:spPr>
        <p:txBody>
          <a:bodyPr>
            <a:noAutofit/>
          </a:bodyPr>
          <a:lstStyle/>
          <a:p>
            <a:r>
              <a:rPr lang="ru-RU" sz="20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anose="02020603050405020304" pitchFamily="18" charset="0"/>
              </a:rPr>
              <a:t>Определение приоритетов, целей задач и направлений </a:t>
            </a:r>
            <a:br>
              <a:rPr lang="ru-RU" sz="20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anose="02020603050405020304" pitchFamily="18" charset="0"/>
              </a:rPr>
            </a:br>
            <a:r>
              <a:rPr lang="ru-RU" sz="20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anose="02020603050405020304" pitchFamily="18" charset="0"/>
              </a:rPr>
              <a:t>социально-экономической политики</a:t>
            </a:r>
            <a:endParaRPr lang="ru-RU" sz="2000" dirty="0">
              <a:solidFill>
                <a:srgbClr val="002060"/>
              </a:solidFill>
            </a:endParaRP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xmlns="" id="{D0049FDD-A641-46CA-8725-C99E70055C5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856975212"/>
              </p:ext>
            </p:extLst>
          </p:nvPr>
        </p:nvGraphicFramePr>
        <p:xfrm>
          <a:off x="295276" y="576262"/>
          <a:ext cx="11239499" cy="54625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6" name="Прямая соединительная линия 5">
            <a:extLst>
              <a:ext uri="{FF2B5EF4-FFF2-40B4-BE49-F238E27FC236}">
                <a16:creationId xmlns:a16="http://schemas.microsoft.com/office/drawing/2014/main" xmlns="" id="{F3E4DB6B-C4F9-4768-9473-864C8BBA71E6}"/>
              </a:ext>
            </a:extLst>
          </p:cNvPr>
          <p:cNvCxnSpPr/>
          <p:nvPr/>
        </p:nvCxnSpPr>
        <p:spPr>
          <a:xfrm>
            <a:off x="3381375" y="4181475"/>
            <a:ext cx="704850" cy="0"/>
          </a:xfrm>
          <a:prstGeom prst="line">
            <a:avLst/>
          </a:prstGeom>
          <a:ln w="317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Прямая соединительная линия 7">
            <a:extLst>
              <a:ext uri="{FF2B5EF4-FFF2-40B4-BE49-F238E27FC236}">
                <a16:creationId xmlns:a16="http://schemas.microsoft.com/office/drawing/2014/main" xmlns="" id="{AA4F2E17-906B-493B-AE98-211F9BADCDCC}"/>
              </a:ext>
            </a:extLst>
          </p:cNvPr>
          <p:cNvCxnSpPr>
            <a:cxnSpLocks/>
          </p:cNvCxnSpPr>
          <p:nvPr/>
        </p:nvCxnSpPr>
        <p:spPr>
          <a:xfrm>
            <a:off x="7743825" y="4219575"/>
            <a:ext cx="771525" cy="0"/>
          </a:xfrm>
          <a:prstGeom prst="line">
            <a:avLst/>
          </a:prstGeom>
          <a:ln w="317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40598896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>
            <a:extLst>
              <a:ext uri="{FF2B5EF4-FFF2-40B4-BE49-F238E27FC236}">
                <a16:creationId xmlns:a16="http://schemas.microsoft.com/office/drawing/2014/main" xmlns="" id="{ED2DAE36-0019-45B4-84C5-3AEA22B1B8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8759" y="880147"/>
            <a:ext cx="8596668" cy="1024854"/>
          </a:xfrm>
        </p:spPr>
        <p:txBody>
          <a:bodyPr>
            <a:normAutofit fontScale="90000"/>
          </a:bodyPr>
          <a:lstStyle/>
          <a:p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22" name="Объект 21">
            <a:extLst>
              <a:ext uri="{FF2B5EF4-FFF2-40B4-BE49-F238E27FC236}">
                <a16:creationId xmlns:a16="http://schemas.microsoft.com/office/drawing/2014/main" xmlns="" id="{3D2012C2-4A7E-4A74-9604-09C11B78660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59440" y="2800350"/>
            <a:ext cx="8596668" cy="3145762"/>
          </a:xfrm>
        </p:spPr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xmlns="" id="{CCD6B4F5-4E20-42EA-ACD2-F9EE1B31B618}"/>
              </a:ext>
            </a:extLst>
          </p:cNvPr>
          <p:cNvSpPr/>
          <p:nvPr/>
        </p:nvSpPr>
        <p:spPr>
          <a:xfrm>
            <a:off x="0" y="0"/>
            <a:ext cx="9715499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j-ea"/>
                <a:cs typeface="Times New Roman" panose="02020603050405020304" pitchFamily="18" charset="0"/>
              </a:rPr>
              <a:t>Определение приоритетов, целей задач и направлений </a:t>
            </a:r>
            <a:br>
              <a:rPr lang="ru-RU" sz="20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j-ea"/>
                <a:cs typeface="Times New Roman" panose="02020603050405020304" pitchFamily="18" charset="0"/>
              </a:rPr>
            </a:br>
            <a:r>
              <a:rPr lang="ru-RU" sz="20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j-ea"/>
                <a:cs typeface="Times New Roman" panose="02020603050405020304" pitchFamily="18" charset="0"/>
              </a:rPr>
              <a:t>социально-экономической политики</a:t>
            </a:r>
            <a:endParaRPr lang="ru-RU" dirty="0">
              <a:solidFill>
                <a:srgbClr val="002060"/>
              </a:solidFill>
            </a:endParaRPr>
          </a:p>
        </p:txBody>
      </p:sp>
      <p:sp>
        <p:nvSpPr>
          <p:cNvPr id="24" name="Прямоугольник: скругленные углы 23">
            <a:extLst>
              <a:ext uri="{FF2B5EF4-FFF2-40B4-BE49-F238E27FC236}">
                <a16:creationId xmlns:a16="http://schemas.microsoft.com/office/drawing/2014/main" xmlns="" id="{EE15A98F-4364-4888-986C-5CE2C48EB6C0}"/>
              </a:ext>
            </a:extLst>
          </p:cNvPr>
          <p:cNvSpPr/>
          <p:nvPr/>
        </p:nvSpPr>
        <p:spPr>
          <a:xfrm>
            <a:off x="648759" y="880147"/>
            <a:ext cx="8885858" cy="1024855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Стратегическая цель  «Укрепление социальной стабильности»</a:t>
            </a:r>
            <a:endParaRPr lang="ru-RU" sz="2800" dirty="0">
              <a:solidFill>
                <a:srgbClr val="002060"/>
              </a:solidFill>
            </a:endParaRPr>
          </a:p>
        </p:txBody>
      </p:sp>
      <p:sp>
        <p:nvSpPr>
          <p:cNvPr id="25" name="Прямоугольник: скругленные углы 24">
            <a:extLst>
              <a:ext uri="{FF2B5EF4-FFF2-40B4-BE49-F238E27FC236}">
                <a16:creationId xmlns:a16="http://schemas.microsoft.com/office/drawing/2014/main" xmlns="" id="{AC96AA2C-7AAD-4B66-A0C5-C358FAE48237}"/>
              </a:ext>
            </a:extLst>
          </p:cNvPr>
          <p:cNvSpPr/>
          <p:nvPr/>
        </p:nvSpPr>
        <p:spPr>
          <a:xfrm>
            <a:off x="461639" y="2157274"/>
            <a:ext cx="9072978" cy="4367813"/>
          </a:xfrm>
          <a:prstGeom prst="roundRect">
            <a:avLst/>
          </a:prstGeom>
          <a:gradFill flip="none" rotWithShape="1">
            <a:gsLst>
              <a:gs pos="0">
                <a:schemeClr val="accent1">
                  <a:lumMod val="67000"/>
                </a:schemeClr>
              </a:gs>
              <a:gs pos="48000">
                <a:schemeClr val="accent1">
                  <a:lumMod val="97000"/>
                  <a:lumOff val="3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16200000" scaled="1"/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u="sng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Задачи по достижению поставленной цели:</a:t>
            </a:r>
          </a:p>
          <a:p>
            <a:pPr algn="ctr"/>
            <a:endParaRPr lang="ru-RU" sz="2400" b="1" u="sng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  <a:cs typeface="Times New Roman" pitchFamily="18" charset="0"/>
            </a:endParaRPr>
          </a:p>
          <a:p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1. Развитие человеческого капитала.</a:t>
            </a:r>
            <a:endParaRPr lang="ru-RU" sz="2400" dirty="0">
              <a:latin typeface="Georgia" panose="02040502050405020303" pitchFamily="18" charset="0"/>
            </a:endParaRPr>
          </a:p>
          <a:p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2. Повышение качества предоставления услуг в социальной сфере.</a:t>
            </a:r>
            <a:endParaRPr lang="ru-RU" sz="2400" dirty="0">
              <a:latin typeface="Georgia" panose="02040502050405020303" pitchFamily="18" charset="0"/>
            </a:endParaRPr>
          </a:p>
          <a:p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3. Формирование здорового образа жизни.</a:t>
            </a:r>
            <a:endParaRPr lang="ru-RU" sz="2400" dirty="0">
              <a:latin typeface="Georgia" panose="02040502050405020303" pitchFamily="18" charset="0"/>
            </a:endParaRPr>
          </a:p>
          <a:p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4. Сохранение и развитие культурного наследия и создание условий для самореализации и социальной инициативы населения.</a:t>
            </a:r>
            <a:endParaRPr lang="ru-RU" sz="2400" dirty="0">
              <a:latin typeface="Georgia" panose="02040502050405020303" pitchFamily="18" charset="0"/>
            </a:endParaRPr>
          </a:p>
          <a:p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anose="02020603050405020304" pitchFamily="18" charset="0"/>
              </a:rPr>
              <a:t>5. Повышение уровня  жизни населения.</a:t>
            </a:r>
            <a:endParaRPr lang="ru-RU" sz="2400" dirty="0">
              <a:latin typeface="Georgia" panose="02040502050405020303" pitchFamily="18" charset="0"/>
            </a:endParaRPr>
          </a:p>
          <a:p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anose="02020603050405020304" pitchFamily="18" charset="0"/>
              </a:rPr>
              <a:t>6. Сохранение и развитие культурного наследия.</a:t>
            </a:r>
            <a:endParaRPr lang="ru-RU" sz="2400" dirty="0">
              <a:latin typeface="Georgia" panose="02040502050405020303" pitchFamily="18" charset="0"/>
            </a:endParaRPr>
          </a:p>
          <a:p>
            <a:pPr algn="ct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9368230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FB15CF3C-FCB8-4C14-B82D-9B2135D73F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509" y="0"/>
            <a:ext cx="8923866" cy="800100"/>
          </a:xfrm>
        </p:spPr>
        <p:txBody>
          <a:bodyPr>
            <a:noAutofit/>
          </a:bodyPr>
          <a:lstStyle/>
          <a:p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endParaRPr lang="ru-RU" sz="2400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593473058"/>
              </p:ext>
            </p:extLst>
          </p:nvPr>
        </p:nvGraphicFramePr>
        <p:xfrm>
          <a:off x="239697" y="577049"/>
          <a:ext cx="11274969" cy="60013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34355522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1906900D-AC82-482D-B55A-D1CA94EC0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007302" cy="657225"/>
          </a:xfrm>
        </p:spPr>
        <p:txBody>
          <a:bodyPr>
            <a:normAutofit fontScale="90000"/>
          </a:bodyPr>
          <a:lstStyle/>
          <a:p>
            <a:pPr lvl="0">
              <a:spcBef>
                <a:spcPts val="0"/>
              </a:spcBef>
            </a:pPr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n-ea"/>
                <a:cs typeface="Times New Roman" panose="02020603050405020304" pitchFamily="18" charset="0"/>
              </a:rPr>
              <a:t>Определение приоритетов, целей задач и направлений </a:t>
            </a:r>
            <a:b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n-ea"/>
                <a:cs typeface="Times New Roman" panose="02020603050405020304" pitchFamily="18" charset="0"/>
              </a:rPr>
            </a:br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n-ea"/>
                <a:cs typeface="Times New Roman" panose="02020603050405020304" pitchFamily="18" charset="0"/>
              </a:rPr>
              <a:t>социально-экономической политики</a:t>
            </a:r>
            <a:r>
              <a:rPr lang="ru-RU" sz="1800" dirty="0">
                <a:solidFill>
                  <a:prstClr val="black"/>
                </a:solidFill>
                <a:ea typeface="+mn-ea"/>
                <a:cs typeface="+mn-cs"/>
              </a:rPr>
              <a:t/>
            </a:r>
            <a:br>
              <a:rPr lang="ru-RU" sz="1800" dirty="0">
                <a:solidFill>
                  <a:prstClr val="black"/>
                </a:solidFill>
                <a:ea typeface="+mn-ea"/>
                <a:cs typeface="+mn-cs"/>
              </a:rPr>
            </a:br>
            <a:endParaRPr lang="ru-RU" dirty="0"/>
          </a:p>
        </p:txBody>
      </p:sp>
      <p:sp>
        <p:nvSpPr>
          <p:cNvPr id="5" name="Объект 4">
            <a:extLst>
              <a:ext uri="{FF2B5EF4-FFF2-40B4-BE49-F238E27FC236}">
                <a16:creationId xmlns:a16="http://schemas.microsoft.com/office/drawing/2014/main" xmlns="" id="{BE8A0B4B-2BCA-418B-9235-C456C8D84B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5054" y="1828800"/>
            <a:ext cx="9075074" cy="4543425"/>
          </a:xfrm>
          <a:prstGeom prst="roundRect">
            <a:avLst/>
          </a:prstGeom>
          <a:gradFill flip="none" rotWithShape="1">
            <a:gsLst>
              <a:gs pos="0">
                <a:schemeClr val="accent1">
                  <a:lumMod val="67000"/>
                </a:schemeClr>
              </a:gs>
              <a:gs pos="48000">
                <a:schemeClr val="accent1">
                  <a:lumMod val="97000"/>
                  <a:lumOff val="3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16200000" scaled="1"/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>
            <a:normAutofit lnSpcReduction="10000"/>
          </a:bodyPr>
          <a:lstStyle/>
          <a:p>
            <a:pPr marL="0" indent="0" algn="ctr">
              <a:spcBef>
                <a:spcPts val="0"/>
              </a:spcBef>
              <a:buNone/>
            </a:pPr>
            <a:r>
              <a:rPr lang="ru-RU" sz="2400" b="1" u="sng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Задачи по достижению поставленной цели:</a:t>
            </a:r>
          </a:p>
          <a:p>
            <a:pPr marL="0" indent="0" algn="ctr">
              <a:spcBef>
                <a:spcPts val="0"/>
              </a:spcBef>
              <a:buNone/>
            </a:pPr>
            <a:endParaRPr lang="ru-RU" sz="2400" b="1" u="sng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  <a:cs typeface="Times New Roman" pitchFamily="18" charset="0"/>
            </a:endParaRPr>
          </a:p>
          <a:p>
            <a:pPr indent="0" algn="just">
              <a:spcBef>
                <a:spcPts val="0"/>
              </a:spcBef>
              <a:buNone/>
            </a:pP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1. Сбалансированное градостроительное развитие.</a:t>
            </a:r>
          </a:p>
          <a:p>
            <a:pPr indent="0" algn="just">
              <a:spcBef>
                <a:spcPts val="0"/>
              </a:spcBef>
              <a:buNone/>
            </a:pP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2. Улучшение жилищных условий населения.</a:t>
            </a:r>
          </a:p>
          <a:p>
            <a:pPr indent="0" algn="just">
              <a:spcBef>
                <a:spcPts val="0"/>
              </a:spcBef>
              <a:buNone/>
            </a:pP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3. Развитие инфраструктуры основных сфер жизнеобеспечения.</a:t>
            </a:r>
          </a:p>
          <a:p>
            <a:pPr indent="0" algn="just">
              <a:spcBef>
                <a:spcPts val="0"/>
              </a:spcBef>
              <a:buNone/>
            </a:pP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4. Благоустройство и озеленение населенных пунктов округа.</a:t>
            </a:r>
          </a:p>
          <a:p>
            <a:pPr indent="0" algn="just">
              <a:spcBef>
                <a:spcPts val="0"/>
              </a:spcBef>
              <a:buNone/>
            </a:pP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5. Формирование безопасной среды обитания.</a:t>
            </a:r>
          </a:p>
          <a:p>
            <a:pPr indent="0" algn="just">
              <a:spcBef>
                <a:spcPts val="0"/>
              </a:spcBef>
              <a:buNone/>
            </a:pP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6. Стабилизация экологической ситуации.</a:t>
            </a:r>
          </a:p>
          <a:p>
            <a:pPr marL="0" indent="0" algn="ctr">
              <a:buNone/>
            </a:pPr>
            <a:endParaRPr lang="ru-RU" dirty="0"/>
          </a:p>
        </p:txBody>
      </p:sp>
      <p:sp>
        <p:nvSpPr>
          <p:cNvPr id="4" name="Прямоугольник: скругленные углы 3">
            <a:extLst>
              <a:ext uri="{FF2B5EF4-FFF2-40B4-BE49-F238E27FC236}">
                <a16:creationId xmlns:a16="http://schemas.microsoft.com/office/drawing/2014/main" xmlns="" id="{AA6DFE97-D0D6-4CFA-A4BA-4EAADCDDD650}"/>
              </a:ext>
            </a:extLst>
          </p:cNvPr>
          <p:cNvSpPr/>
          <p:nvPr/>
        </p:nvSpPr>
        <p:spPr>
          <a:xfrm>
            <a:off x="495052" y="847883"/>
            <a:ext cx="9075076" cy="855916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Стратегическая цель  «</a:t>
            </a: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Создание комфортной среды проживания и развитие инфраструктуры</a:t>
            </a: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»</a:t>
            </a:r>
            <a:endParaRPr lang="ru-RU" sz="2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9055306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1906900D-AC82-482D-B55A-D1CA94EC0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007302" cy="657225"/>
          </a:xfrm>
        </p:spPr>
        <p:txBody>
          <a:bodyPr>
            <a:normAutofit fontScale="90000"/>
          </a:bodyPr>
          <a:lstStyle/>
          <a:p>
            <a:pPr lvl="0">
              <a:spcBef>
                <a:spcPts val="0"/>
              </a:spcBef>
            </a:pPr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n-ea"/>
                <a:cs typeface="Times New Roman" panose="02020603050405020304" pitchFamily="18" charset="0"/>
              </a:rPr>
              <a:t>Определение приоритетов, целей задач и направлений </a:t>
            </a:r>
            <a:b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n-ea"/>
                <a:cs typeface="Times New Roman" panose="02020603050405020304" pitchFamily="18" charset="0"/>
              </a:rPr>
            </a:br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+mn-ea"/>
                <a:cs typeface="Times New Roman" panose="02020603050405020304" pitchFamily="18" charset="0"/>
              </a:rPr>
              <a:t>социально-экономической политики</a:t>
            </a:r>
            <a:r>
              <a:rPr lang="ru-RU" sz="1800" dirty="0">
                <a:solidFill>
                  <a:prstClr val="black"/>
                </a:solidFill>
                <a:ea typeface="+mn-ea"/>
                <a:cs typeface="+mn-cs"/>
              </a:rPr>
              <a:t/>
            </a:r>
            <a:br>
              <a:rPr lang="ru-RU" sz="1800" dirty="0">
                <a:solidFill>
                  <a:prstClr val="black"/>
                </a:solidFill>
                <a:ea typeface="+mn-ea"/>
                <a:cs typeface="+mn-cs"/>
              </a:rPr>
            </a:br>
            <a:endParaRPr lang="ru-RU" dirty="0"/>
          </a:p>
        </p:txBody>
      </p:sp>
      <p:sp>
        <p:nvSpPr>
          <p:cNvPr id="5" name="Объект 4">
            <a:extLst>
              <a:ext uri="{FF2B5EF4-FFF2-40B4-BE49-F238E27FC236}">
                <a16:creationId xmlns:a16="http://schemas.microsoft.com/office/drawing/2014/main" xmlns="" id="{BE8A0B4B-2BCA-418B-9235-C456C8D84B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53948" y="2414726"/>
            <a:ext cx="9361577" cy="4092606"/>
          </a:xfrm>
          <a:prstGeom prst="roundRect">
            <a:avLst/>
          </a:prstGeom>
          <a:gradFill flip="none" rotWithShape="1">
            <a:gsLst>
              <a:gs pos="0">
                <a:schemeClr val="accent1">
                  <a:lumMod val="67000"/>
                </a:schemeClr>
              </a:gs>
              <a:gs pos="48000">
                <a:schemeClr val="accent1">
                  <a:lumMod val="97000"/>
                  <a:lumOff val="3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16200000" scaled="1"/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>
            <a:normAutofit fontScale="47500" lnSpcReduction="20000"/>
          </a:bodyPr>
          <a:lstStyle/>
          <a:p>
            <a:pPr marL="0" indent="0" algn="ctr">
              <a:spcBef>
                <a:spcPts val="0"/>
              </a:spcBef>
              <a:buNone/>
            </a:pPr>
            <a:endParaRPr lang="ru-RU" sz="2400" b="1" u="sng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3400" b="1" u="sng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Задачи по достижению поставленной цели: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ru-RU" sz="3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1. Расширение международных связей округа и развитие межмуниципального сотрудничества.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ru-RU" sz="3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2. Развитие системы муниципальной поддержки, снижение административных барьеров при осуществлении инвестиционной и предпринимательской деятельности.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ru-RU" sz="3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3. Создание условий для развития муниципально-частного партнерства.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ru-RU" sz="3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4. Повышение конкурентоспособности экономики округа.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ru-RU" sz="3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5. Повышение эффективности муниципального управления</a:t>
            </a:r>
            <a:r>
              <a:rPr lang="ru-RU" sz="3800" dirty="0">
                <a:solidFill>
                  <a:srgbClr val="002060"/>
                </a:solidFill>
              </a:rPr>
              <a:t>.</a:t>
            </a:r>
            <a:endParaRPr lang="ru-RU" sz="3200" b="1" u="sng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indent="0" algn="just">
              <a:lnSpc>
                <a:spcPct val="120000"/>
              </a:lnSpc>
              <a:spcBef>
                <a:spcPts val="0"/>
              </a:spcBef>
              <a:buNone/>
            </a:pPr>
            <a:endParaRPr lang="ru-RU" sz="26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endParaRPr lang="ru-RU" dirty="0"/>
          </a:p>
        </p:txBody>
      </p:sp>
      <p:sp>
        <p:nvSpPr>
          <p:cNvPr id="4" name="Прямоугольник: скругленные углы 3">
            <a:extLst>
              <a:ext uri="{FF2B5EF4-FFF2-40B4-BE49-F238E27FC236}">
                <a16:creationId xmlns:a16="http://schemas.microsoft.com/office/drawing/2014/main" xmlns="" id="{AA6DFE97-D0D6-4CFA-A4BA-4EAADCDDD650}"/>
              </a:ext>
            </a:extLst>
          </p:cNvPr>
          <p:cNvSpPr/>
          <p:nvPr/>
        </p:nvSpPr>
        <p:spPr>
          <a:xfrm>
            <a:off x="553948" y="798990"/>
            <a:ext cx="9007302" cy="1207363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kumimoji="0" lang="ru-RU" sz="24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Стратегическая цель  </a:t>
            </a: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«Создание условий для привлечения инвестиций и повышения уровня экономической активности»</a:t>
            </a:r>
            <a:endParaRPr kumimoji="0" lang="ru-RU" sz="2400" b="0" i="0" u="none" strike="noStrike" kern="1200" cap="none" spc="0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Trebuchet MS" panose="020B0603020202020204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70021764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005E9693-F848-44CF-A397-D8E5A91C7B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21217" y="195679"/>
            <a:ext cx="8596668" cy="381370"/>
          </a:xfrm>
        </p:spPr>
        <p:txBody>
          <a:bodyPr anchor="ctr">
            <a:normAutofit fontScale="90000"/>
          </a:bodyPr>
          <a:lstStyle/>
          <a:p>
            <a:pPr algn="ctr"/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anose="02020603050405020304" pitchFamily="18" charset="0"/>
              </a:rPr>
              <a:t>Этапы реализации стратегии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56DE022A-A09F-4F5C-9FB8-D6A3A834A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740" y="656949"/>
            <a:ext cx="10633506" cy="5934352"/>
          </a:xfrm>
        </p:spPr>
        <p:txBody>
          <a:bodyPr>
            <a:normAutofit fontScale="55000" lnSpcReduction="20000"/>
          </a:bodyPr>
          <a:lstStyle/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3800" b="1" u="sng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1 этап 2018 - 2020 годы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3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создание предпосылок роста экономики и запуск механизмов социально-экономического развития за счет создания благоприятных условий для привлечения инвестиций в экономику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endParaRPr lang="ru-RU" sz="3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3800" b="1" u="sng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2 этап 2021 - 2023 годы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3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улучшение уровня жизни населения на фоне инвестиционной активности и развития производственного потенциала в основных сферах экономики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endParaRPr lang="ru-RU" sz="3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3800" b="1" u="sng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3 этап 2024 -2029 годы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3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Times New Roman" panose="02020603050405020304" pitchFamily="18" charset="0"/>
              </a:rPr>
              <a:t>создание условий для устойчивого развития экономики округа, повышение эффективности функционирования социальной и экономической сфер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endParaRPr lang="ru-RU" sz="3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</a:endParaRPr>
          </a:p>
          <a:p>
            <a:pPr>
              <a:lnSpc>
                <a:spcPct val="120000"/>
              </a:lnSpc>
              <a:spcBef>
                <a:spcPts val="0"/>
              </a:spcBef>
            </a:pPr>
            <a:r>
              <a:rPr lang="ru-RU" sz="3800" b="1" u="sng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</a:rPr>
              <a:t>4 этап 2030 -2035 годы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3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ea typeface="Times New Roman" panose="02020603050405020304" pitchFamily="18" charset="0"/>
              </a:rPr>
              <a:t>выход экономики на принципы устойчивого развития</a:t>
            </a:r>
            <a:endParaRPr lang="ru-RU" sz="3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Georgia" panose="02040502050405020303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42756280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794566" y="874101"/>
            <a:ext cx="8841803" cy="4436453"/>
          </a:xfrm>
        </p:spPr>
        <p:txBody>
          <a:bodyPr anchor="ctr">
            <a:normAutofit/>
          </a:bodyPr>
          <a:lstStyle/>
          <a:p>
            <a:pPr algn="ctr">
              <a:lnSpc>
                <a:spcPts val="3360"/>
              </a:lnSpc>
            </a:pP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  <a:t>РАЗРАБОТКА </a:t>
            </a:r>
            <a:b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</a:b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  <a:t>СТРАТЕГИИ СОЦИАЛЬНО-ЭКОНОМИЧЕСКОГО РАЗВИТИЯ ПЕТРОВСКОГО ГОРОДСКОГО ОКРУГА СТАВРОПОЛЬСКОГО КРАЯ НА ПЕРИОД </a:t>
            </a:r>
            <a:b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</a:br>
            <a:r>
              <a:rPr lang="ru-RU" sz="2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itchFamily="18" charset="0"/>
              </a:rPr>
              <a:t>ДО 2035 ГОДА</a:t>
            </a:r>
          </a:p>
        </p:txBody>
      </p:sp>
      <p:sp>
        <p:nvSpPr>
          <p:cNvPr id="6" name="Текст 5"/>
          <p:cNvSpPr>
            <a:spLocks noGrp="1"/>
          </p:cNvSpPr>
          <p:nvPr>
            <p:ph type="body" idx="1"/>
          </p:nvPr>
        </p:nvSpPr>
        <p:spPr>
          <a:xfrm>
            <a:off x="524935" y="4457109"/>
            <a:ext cx="8596668" cy="860400"/>
          </a:xfrm>
        </p:spPr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3931681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085384" cy="621323"/>
          </a:xfrm>
        </p:spPr>
        <p:txBody>
          <a:bodyPr/>
          <a:lstStyle/>
          <a:p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204746829"/>
              </p:ext>
            </p:extLst>
          </p:nvPr>
        </p:nvGraphicFramePr>
        <p:xfrm>
          <a:off x="150919" y="363983"/>
          <a:ext cx="11593405" cy="62765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41633406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1"/>
            <a:ext cx="9274002" cy="523874"/>
          </a:xfrm>
        </p:spPr>
        <p:txBody>
          <a:bodyPr>
            <a:normAutofit/>
          </a:bodyPr>
          <a:lstStyle/>
          <a:p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667570600"/>
              </p:ext>
            </p:extLst>
          </p:nvPr>
        </p:nvGraphicFramePr>
        <p:xfrm>
          <a:off x="419100" y="695325"/>
          <a:ext cx="11095566" cy="5943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3149238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2D12507A-BBF6-4714-A68E-80F9D33B83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8596668" cy="535619"/>
          </a:xfrm>
        </p:spPr>
        <p:txBody>
          <a:bodyPr/>
          <a:lstStyle/>
          <a:p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endParaRPr lang="ru-RU" dirty="0"/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xmlns="" id="{5EC29AB6-9E2D-4115-A955-C897489A1F4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400175584"/>
              </p:ext>
            </p:extLst>
          </p:nvPr>
        </p:nvGraphicFramePr>
        <p:xfrm>
          <a:off x="304800" y="535619"/>
          <a:ext cx="11049000" cy="606520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12270133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8596668" cy="621322"/>
          </a:xfrm>
        </p:spPr>
        <p:txBody>
          <a:bodyPr/>
          <a:lstStyle/>
          <a:p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560882995"/>
              </p:ext>
            </p:extLst>
          </p:nvPr>
        </p:nvGraphicFramePr>
        <p:xfrm>
          <a:off x="447675" y="733425"/>
          <a:ext cx="11068050" cy="59531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29588654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11723"/>
            <a:ext cx="8596668" cy="586154"/>
          </a:xfrm>
        </p:spPr>
        <p:txBody>
          <a:bodyPr/>
          <a:lstStyle/>
          <a:p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604868424"/>
              </p:ext>
            </p:extLst>
          </p:nvPr>
        </p:nvGraphicFramePr>
        <p:xfrm>
          <a:off x="400050" y="597878"/>
          <a:ext cx="11106151" cy="6012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320347594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Заголовок 1">
            <a:extLst>
              <a:ext uri="{FF2B5EF4-FFF2-40B4-BE49-F238E27FC236}">
                <a16:creationId xmlns:a16="http://schemas.microsoft.com/office/drawing/2014/main" xmlns="" id="{7F6AA18B-473E-48EF-803C-814905D268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8596668" cy="500109"/>
          </a:xfrm>
        </p:spPr>
        <p:txBody>
          <a:bodyPr>
            <a:noAutofit/>
          </a:bodyPr>
          <a:lstStyle/>
          <a:p>
            <a:pPr>
              <a:lnSpc>
                <a:spcPts val="3200"/>
              </a:lnSpc>
              <a:defRPr/>
            </a:pPr>
            <a:r>
              <a:rPr lang="ru-RU" sz="22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r>
              <a:rPr lang="ru-RU" sz="2000" b="1" i="1" dirty="0">
                <a:solidFill>
                  <a:srgbClr val="00009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000" b="1" i="1" dirty="0">
                <a:solidFill>
                  <a:srgbClr val="00009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2000" b="1" i="1" dirty="0">
                <a:solidFill>
                  <a:srgbClr val="00009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000" b="1" i="1" dirty="0">
                <a:solidFill>
                  <a:srgbClr val="00009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24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Структура экономики округа</a:t>
            </a:r>
            <a:r>
              <a:rPr lang="ru-RU" sz="2000" b="1" i="1" dirty="0">
                <a:solidFill>
                  <a:srgbClr val="00009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000" b="1" i="1" dirty="0">
                <a:solidFill>
                  <a:srgbClr val="00009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2000" b="1" i="1" dirty="0">
                <a:solidFill>
                  <a:srgbClr val="00009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                                  </a:t>
            </a:r>
            <a:br>
              <a:rPr lang="ru-RU" sz="2000" b="1" i="1" dirty="0">
                <a:solidFill>
                  <a:srgbClr val="00009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ru-RU" sz="2000" b="1" i="1" dirty="0">
              <a:solidFill>
                <a:srgbClr val="00009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3" name="Содержимое 3">
            <a:extLst>
              <a:ext uri="{FF2B5EF4-FFF2-40B4-BE49-F238E27FC236}">
                <a16:creationId xmlns:a16="http://schemas.microsoft.com/office/drawing/2014/main" xmlns="" id="{B6B74DD1-4FFD-463C-B678-0E2556F160B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221793654"/>
              </p:ext>
            </p:extLst>
          </p:nvPr>
        </p:nvGraphicFramePr>
        <p:xfrm>
          <a:off x="299375" y="1133475"/>
          <a:ext cx="10416250" cy="553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11722"/>
            <a:ext cx="8596668" cy="539262"/>
          </a:xfrm>
        </p:spPr>
        <p:txBody>
          <a:bodyPr>
            <a:normAutofit/>
          </a:bodyPr>
          <a:lstStyle/>
          <a:p>
            <a:r>
              <a:rPr lang="ru-RU" sz="20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eorgia" panose="02040502050405020303" pitchFamily="18" charset="0"/>
                <a:cs typeface="Times New Roman" pitchFamily="18" charset="0"/>
              </a:rPr>
              <a:t>Анализ социально-экономического развития  округа</a:t>
            </a:r>
            <a:endParaRPr lang="ru-RU" sz="2000" dirty="0"/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683966085"/>
              </p:ext>
            </p:extLst>
          </p:nvPr>
        </p:nvGraphicFramePr>
        <p:xfrm>
          <a:off x="333375" y="619409"/>
          <a:ext cx="10696575" cy="60385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2276848574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2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3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4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5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6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708</TotalTime>
  <Words>645</Words>
  <Application>Microsoft Office PowerPoint</Application>
  <PresentationFormat>Произвольный</PresentationFormat>
  <Paragraphs>136</Paragraphs>
  <Slides>23</Slides>
  <Notes>3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23</vt:i4>
      </vt:variant>
    </vt:vector>
  </HeadingPairs>
  <TitlesOfParts>
    <vt:vector size="24" baseType="lpstr">
      <vt:lpstr>Аспект</vt:lpstr>
      <vt:lpstr>РАЗРАБОТКА  СТРАТЕГИИ СОЦИАЛЬНО-ЭКОНОМИЧЕСКОГО РАЗВИТИЯ ПЕТРОВСКОГО ГОРОДСКОГО ОКРУГА СТАВРОПОЛЬСКОГО КРАЯ НА ПЕРИОД  ДО 2035 ГОДА</vt:lpstr>
      <vt:lpstr>Анализ социально-экономического развития  округа</vt:lpstr>
      <vt:lpstr>Анализ социально-экономического развития  округа</vt:lpstr>
      <vt:lpstr>Анализ социально-экономического развития  округа</vt:lpstr>
      <vt:lpstr>Анализ социально-экономического развития  округа</vt:lpstr>
      <vt:lpstr>Анализ социально-экономического развития  округа</vt:lpstr>
      <vt:lpstr>Анализ социально-экономического развития  округа</vt:lpstr>
      <vt:lpstr>Анализ социально-экономического развития  округа  Структура экономики округа                                     </vt:lpstr>
      <vt:lpstr>Анализ социально-экономического развития  округа</vt:lpstr>
      <vt:lpstr>Анализ социально-экономического развития  округа</vt:lpstr>
      <vt:lpstr>Анализ социально-экономического развития  округа</vt:lpstr>
      <vt:lpstr>Определение приоритетов, целей задач и направлений  социально-экономической политики </vt:lpstr>
      <vt:lpstr>Слайд 13</vt:lpstr>
      <vt:lpstr>Анкетирование населения                    Оценка социально-экономической ситуации,                                                        %  от числа опрошенных</vt:lpstr>
      <vt:lpstr>Слайд 15</vt:lpstr>
      <vt:lpstr>Слайд 16</vt:lpstr>
      <vt:lpstr>Слайд 17</vt:lpstr>
      <vt:lpstr>Определение приоритетов, целей задач и направлений  социально-экономической политики</vt:lpstr>
      <vt:lpstr> </vt:lpstr>
      <vt:lpstr>Определение приоритетов, целей задач и направлений  социально-экономической политики </vt:lpstr>
      <vt:lpstr>Определение приоритетов, целей задач и направлений  социально-экономической политики </vt:lpstr>
      <vt:lpstr>Этапы реализации стратегии </vt:lpstr>
      <vt:lpstr>РАЗРАБОТКА  СТРАТЕГИИ СОЦИАЛЬНО-ЭКОНОМИЧЕСКОГО РАЗВИТИЯ ПЕТРОВСКОГО ГОРОДСКОГО ОКРУГА СТАВРОПОЛЬСКОГО КРАЯ НА ПЕРИОД  ДО 2035 ГОДА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Анализ социально экономического развития  округа </dc:title>
  <dc:creator>Кириленко Лариса Васильевна</dc:creator>
  <cp:lastModifiedBy>user</cp:lastModifiedBy>
  <cp:revision>69</cp:revision>
  <cp:lastPrinted>2018-12-12T14:17:58Z</cp:lastPrinted>
  <dcterms:created xsi:type="dcterms:W3CDTF">2018-12-12T08:25:31Z</dcterms:created>
  <dcterms:modified xsi:type="dcterms:W3CDTF">2018-12-18T10:11:27Z</dcterms:modified>
</cp:coreProperties>
</file>

<file path=docProps/thumbnail.jpeg>
</file>