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0080625" cy="5670550"/>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7" d="100"/>
          <a:sy n="97" d="100"/>
        </p:scale>
        <p:origin x="-108" y="-582"/>
      </p:cViewPr>
      <p:guideLst>
        <p:guide orient="horz" pos="1786"/>
        <p:guide pos="317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3456000" y="-409680"/>
            <a:ext cx="3168000" cy="2439360"/>
          </a:xfrm>
          <a:prstGeom prst="rect">
            <a:avLst/>
          </a:prstGeom>
        </p:spPr>
        <p:txBody>
          <a:bodyPr lIns="0" tIns="0" rIns="0" bIns="0" anchor="ctr">
            <a:normAutofit/>
          </a:bodyPr>
          <a:lstStyle/>
          <a:p>
            <a:pPr algn="ctr"/>
            <a:endParaRPr lang="ru-RU" sz="3300" b="1" strike="noStrike" spc="-1">
              <a:solidFill>
                <a:srgbClr val="FFFFFF"/>
              </a:solidFill>
              <a:latin typeface="Arial"/>
            </a:endParaRPr>
          </a:p>
        </p:txBody>
      </p:sp>
      <p:sp>
        <p:nvSpPr>
          <p:cNvPr id="28" name="PlaceHolder 2"/>
          <p:cNvSpPr>
            <a:spLocks noGrp="1"/>
          </p:cNvSpPr>
          <p:nvPr>
            <p:ph type="body"/>
          </p:nvPr>
        </p:nvSpPr>
        <p:spPr>
          <a:xfrm>
            <a:off x="990000" y="1368000"/>
            <a:ext cx="8100000" cy="1716840"/>
          </a:xfrm>
          <a:prstGeom prst="rect">
            <a:avLst/>
          </a:prstGeom>
        </p:spPr>
        <p:txBody>
          <a:bodyPr lIns="0" tIns="0" rIns="0" bIns="0">
            <a:normAutofit/>
          </a:bodyPr>
          <a:lstStyle/>
          <a:p>
            <a:endParaRPr lang="ru-RU" sz="2400" b="0" strike="noStrike" spc="-1">
              <a:solidFill>
                <a:srgbClr val="FFFFFF"/>
              </a:solidFill>
              <a:latin typeface="Arial"/>
            </a:endParaRPr>
          </a:p>
        </p:txBody>
      </p:sp>
      <p:sp>
        <p:nvSpPr>
          <p:cNvPr id="29" name="PlaceHolder 3"/>
          <p:cNvSpPr>
            <a:spLocks noGrp="1"/>
          </p:cNvSpPr>
          <p:nvPr>
            <p:ph type="body"/>
          </p:nvPr>
        </p:nvSpPr>
        <p:spPr>
          <a:xfrm>
            <a:off x="990000" y="3248280"/>
            <a:ext cx="8100000" cy="1716840"/>
          </a:xfrm>
          <a:prstGeom prst="rect">
            <a:avLst/>
          </a:prstGeom>
        </p:spPr>
        <p:txBody>
          <a:bodyPr lIns="0" tIns="0" rIns="0" bIns="0">
            <a:normAutofit/>
          </a:bodyPr>
          <a:lstStyle/>
          <a:p>
            <a:endParaRPr lang="ru-RU" sz="2400" b="0" strike="noStrike" spc="-1">
              <a:solidFill>
                <a:srgbClr val="FFFFFF"/>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3456000" y="-409680"/>
            <a:ext cx="3168000" cy="2439360"/>
          </a:xfrm>
          <a:prstGeom prst="rect">
            <a:avLst/>
          </a:prstGeom>
        </p:spPr>
        <p:txBody>
          <a:bodyPr lIns="0" tIns="0" rIns="0" bIns="0" anchor="ctr">
            <a:normAutofit/>
          </a:bodyPr>
          <a:lstStyle/>
          <a:p>
            <a:pPr algn="ctr"/>
            <a:endParaRPr lang="ru-RU" sz="3300" b="1" strike="noStrike" spc="-1">
              <a:solidFill>
                <a:srgbClr val="FFFFFF"/>
              </a:solidFill>
              <a:latin typeface="Arial"/>
            </a:endParaRPr>
          </a:p>
        </p:txBody>
      </p:sp>
      <p:sp>
        <p:nvSpPr>
          <p:cNvPr id="31" name="PlaceHolder 2"/>
          <p:cNvSpPr>
            <a:spLocks noGrp="1"/>
          </p:cNvSpPr>
          <p:nvPr>
            <p:ph type="body"/>
          </p:nvPr>
        </p:nvSpPr>
        <p:spPr>
          <a:xfrm>
            <a:off x="990000" y="1368000"/>
            <a:ext cx="3952440" cy="1716840"/>
          </a:xfrm>
          <a:prstGeom prst="rect">
            <a:avLst/>
          </a:prstGeom>
        </p:spPr>
        <p:txBody>
          <a:bodyPr lIns="0" tIns="0" rIns="0" bIns="0">
            <a:normAutofit/>
          </a:bodyPr>
          <a:lstStyle/>
          <a:p>
            <a:endParaRPr lang="ru-RU" sz="2400" b="0" strike="noStrike" spc="-1">
              <a:solidFill>
                <a:srgbClr val="FFFFFF"/>
              </a:solidFill>
              <a:latin typeface="Arial"/>
            </a:endParaRPr>
          </a:p>
        </p:txBody>
      </p:sp>
      <p:sp>
        <p:nvSpPr>
          <p:cNvPr id="32" name="PlaceHolder 3"/>
          <p:cNvSpPr>
            <a:spLocks noGrp="1"/>
          </p:cNvSpPr>
          <p:nvPr>
            <p:ph type="body"/>
          </p:nvPr>
        </p:nvSpPr>
        <p:spPr>
          <a:xfrm>
            <a:off x="5140440" y="1368000"/>
            <a:ext cx="3952440" cy="1716840"/>
          </a:xfrm>
          <a:prstGeom prst="rect">
            <a:avLst/>
          </a:prstGeom>
        </p:spPr>
        <p:txBody>
          <a:bodyPr lIns="0" tIns="0" rIns="0" bIns="0">
            <a:normAutofit/>
          </a:bodyPr>
          <a:lstStyle/>
          <a:p>
            <a:endParaRPr lang="ru-RU" sz="2400" b="0" strike="noStrike" spc="-1">
              <a:solidFill>
                <a:srgbClr val="FFFFFF"/>
              </a:solidFill>
              <a:latin typeface="Arial"/>
            </a:endParaRPr>
          </a:p>
        </p:txBody>
      </p:sp>
      <p:sp>
        <p:nvSpPr>
          <p:cNvPr id="33" name="PlaceHolder 4"/>
          <p:cNvSpPr>
            <a:spLocks noGrp="1"/>
          </p:cNvSpPr>
          <p:nvPr>
            <p:ph type="body"/>
          </p:nvPr>
        </p:nvSpPr>
        <p:spPr>
          <a:xfrm>
            <a:off x="990000" y="3248280"/>
            <a:ext cx="3952440" cy="1716840"/>
          </a:xfrm>
          <a:prstGeom prst="rect">
            <a:avLst/>
          </a:prstGeom>
        </p:spPr>
        <p:txBody>
          <a:bodyPr lIns="0" tIns="0" rIns="0" bIns="0">
            <a:normAutofit/>
          </a:bodyPr>
          <a:lstStyle/>
          <a:p>
            <a:endParaRPr lang="ru-RU" sz="2400" b="0" strike="noStrike" spc="-1">
              <a:solidFill>
                <a:srgbClr val="FFFFFF"/>
              </a:solidFill>
              <a:latin typeface="Arial"/>
            </a:endParaRPr>
          </a:p>
        </p:txBody>
      </p:sp>
      <p:sp>
        <p:nvSpPr>
          <p:cNvPr id="34" name="PlaceHolder 5"/>
          <p:cNvSpPr>
            <a:spLocks noGrp="1"/>
          </p:cNvSpPr>
          <p:nvPr>
            <p:ph type="body"/>
          </p:nvPr>
        </p:nvSpPr>
        <p:spPr>
          <a:xfrm>
            <a:off x="5140440" y="3248280"/>
            <a:ext cx="3952440" cy="1716840"/>
          </a:xfrm>
          <a:prstGeom prst="rect">
            <a:avLst/>
          </a:prstGeom>
        </p:spPr>
        <p:txBody>
          <a:bodyPr lIns="0" tIns="0" rIns="0" bIns="0">
            <a:normAutofit/>
          </a:bodyPr>
          <a:lstStyle/>
          <a:p>
            <a:endParaRPr lang="ru-RU" sz="2400" b="0" strike="noStrike" spc="-1">
              <a:solidFill>
                <a:srgbClr val="FFFFFF"/>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3456000" y="-409680"/>
            <a:ext cx="3168000" cy="2439360"/>
          </a:xfrm>
          <a:prstGeom prst="rect">
            <a:avLst/>
          </a:prstGeom>
        </p:spPr>
        <p:txBody>
          <a:bodyPr lIns="0" tIns="0" rIns="0" bIns="0" anchor="ctr">
            <a:normAutofit/>
          </a:bodyPr>
          <a:lstStyle/>
          <a:p>
            <a:pPr algn="ctr"/>
            <a:endParaRPr lang="ru-RU" sz="3300" b="1" strike="noStrike" spc="-1">
              <a:solidFill>
                <a:srgbClr val="FFFFFF"/>
              </a:solidFill>
              <a:latin typeface="Arial"/>
            </a:endParaRPr>
          </a:p>
        </p:txBody>
      </p:sp>
      <p:sp>
        <p:nvSpPr>
          <p:cNvPr id="36" name="PlaceHolder 2"/>
          <p:cNvSpPr>
            <a:spLocks noGrp="1"/>
          </p:cNvSpPr>
          <p:nvPr>
            <p:ph type="body"/>
          </p:nvPr>
        </p:nvSpPr>
        <p:spPr>
          <a:xfrm>
            <a:off x="990000" y="1368000"/>
            <a:ext cx="2607840" cy="1716840"/>
          </a:xfrm>
          <a:prstGeom prst="rect">
            <a:avLst/>
          </a:prstGeom>
        </p:spPr>
        <p:txBody>
          <a:bodyPr lIns="0" tIns="0" rIns="0" bIns="0">
            <a:normAutofit fontScale="94000"/>
          </a:bodyPr>
          <a:lstStyle/>
          <a:p>
            <a:endParaRPr lang="ru-RU" sz="2400" b="0" strike="noStrike" spc="-1">
              <a:solidFill>
                <a:srgbClr val="FFFFFF"/>
              </a:solidFill>
              <a:latin typeface="Arial"/>
            </a:endParaRPr>
          </a:p>
        </p:txBody>
      </p:sp>
      <p:sp>
        <p:nvSpPr>
          <p:cNvPr id="37" name="PlaceHolder 3"/>
          <p:cNvSpPr>
            <a:spLocks noGrp="1"/>
          </p:cNvSpPr>
          <p:nvPr>
            <p:ph type="body"/>
          </p:nvPr>
        </p:nvSpPr>
        <p:spPr>
          <a:xfrm>
            <a:off x="3728520" y="1368000"/>
            <a:ext cx="2607840" cy="1716840"/>
          </a:xfrm>
          <a:prstGeom prst="rect">
            <a:avLst/>
          </a:prstGeom>
        </p:spPr>
        <p:txBody>
          <a:bodyPr lIns="0" tIns="0" rIns="0" bIns="0">
            <a:normAutofit fontScale="94000"/>
          </a:bodyPr>
          <a:lstStyle/>
          <a:p>
            <a:endParaRPr lang="ru-RU" sz="2400" b="0" strike="noStrike" spc="-1">
              <a:solidFill>
                <a:srgbClr val="FFFFFF"/>
              </a:solidFill>
              <a:latin typeface="Arial"/>
            </a:endParaRPr>
          </a:p>
        </p:txBody>
      </p:sp>
      <p:sp>
        <p:nvSpPr>
          <p:cNvPr id="38" name="PlaceHolder 4"/>
          <p:cNvSpPr>
            <a:spLocks noGrp="1"/>
          </p:cNvSpPr>
          <p:nvPr>
            <p:ph type="body"/>
          </p:nvPr>
        </p:nvSpPr>
        <p:spPr>
          <a:xfrm>
            <a:off x="6467400" y="1368000"/>
            <a:ext cx="2607840" cy="1716840"/>
          </a:xfrm>
          <a:prstGeom prst="rect">
            <a:avLst/>
          </a:prstGeom>
        </p:spPr>
        <p:txBody>
          <a:bodyPr lIns="0" tIns="0" rIns="0" bIns="0">
            <a:normAutofit fontScale="94000"/>
          </a:bodyPr>
          <a:lstStyle/>
          <a:p>
            <a:endParaRPr lang="ru-RU" sz="2400" b="0" strike="noStrike" spc="-1">
              <a:solidFill>
                <a:srgbClr val="FFFFFF"/>
              </a:solidFill>
              <a:latin typeface="Arial"/>
            </a:endParaRPr>
          </a:p>
        </p:txBody>
      </p:sp>
      <p:sp>
        <p:nvSpPr>
          <p:cNvPr id="39" name="PlaceHolder 5"/>
          <p:cNvSpPr>
            <a:spLocks noGrp="1"/>
          </p:cNvSpPr>
          <p:nvPr>
            <p:ph type="body"/>
          </p:nvPr>
        </p:nvSpPr>
        <p:spPr>
          <a:xfrm>
            <a:off x="990000" y="3248280"/>
            <a:ext cx="2607840" cy="1716840"/>
          </a:xfrm>
          <a:prstGeom prst="rect">
            <a:avLst/>
          </a:prstGeom>
        </p:spPr>
        <p:txBody>
          <a:bodyPr lIns="0" tIns="0" rIns="0" bIns="0">
            <a:normAutofit fontScale="94000"/>
          </a:bodyPr>
          <a:lstStyle/>
          <a:p>
            <a:endParaRPr lang="ru-RU" sz="2400" b="0" strike="noStrike" spc="-1">
              <a:solidFill>
                <a:srgbClr val="FFFFFF"/>
              </a:solidFill>
              <a:latin typeface="Arial"/>
            </a:endParaRPr>
          </a:p>
        </p:txBody>
      </p:sp>
      <p:sp>
        <p:nvSpPr>
          <p:cNvPr id="40" name="PlaceHolder 6"/>
          <p:cNvSpPr>
            <a:spLocks noGrp="1"/>
          </p:cNvSpPr>
          <p:nvPr>
            <p:ph type="body"/>
          </p:nvPr>
        </p:nvSpPr>
        <p:spPr>
          <a:xfrm>
            <a:off x="3728520" y="3248280"/>
            <a:ext cx="2607840" cy="1716840"/>
          </a:xfrm>
          <a:prstGeom prst="rect">
            <a:avLst/>
          </a:prstGeom>
        </p:spPr>
        <p:txBody>
          <a:bodyPr lIns="0" tIns="0" rIns="0" bIns="0">
            <a:normAutofit fontScale="94000"/>
          </a:bodyPr>
          <a:lstStyle/>
          <a:p>
            <a:endParaRPr lang="ru-RU" sz="2400" b="0" strike="noStrike" spc="-1">
              <a:solidFill>
                <a:srgbClr val="FFFFFF"/>
              </a:solidFill>
              <a:latin typeface="Arial"/>
            </a:endParaRPr>
          </a:p>
        </p:txBody>
      </p:sp>
      <p:sp>
        <p:nvSpPr>
          <p:cNvPr id="41" name="PlaceHolder 7"/>
          <p:cNvSpPr>
            <a:spLocks noGrp="1"/>
          </p:cNvSpPr>
          <p:nvPr>
            <p:ph type="body"/>
          </p:nvPr>
        </p:nvSpPr>
        <p:spPr>
          <a:xfrm>
            <a:off x="6467400" y="3248280"/>
            <a:ext cx="2607840" cy="1716840"/>
          </a:xfrm>
          <a:prstGeom prst="rect">
            <a:avLst/>
          </a:prstGeom>
        </p:spPr>
        <p:txBody>
          <a:bodyPr lIns="0" tIns="0" rIns="0" bIns="0">
            <a:normAutofit fontScale="94000"/>
          </a:bodyPr>
          <a:lstStyle/>
          <a:p>
            <a:endParaRPr lang="ru-RU" sz="2400" b="0" strike="noStrike" spc="-1">
              <a:solidFill>
                <a:srgbClr val="FFFFFF"/>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3456000" y="-409680"/>
            <a:ext cx="3168000" cy="2439360"/>
          </a:xfrm>
          <a:prstGeom prst="rect">
            <a:avLst/>
          </a:prstGeom>
        </p:spPr>
        <p:txBody>
          <a:bodyPr lIns="0" tIns="0" rIns="0" bIns="0" anchor="ctr">
            <a:normAutofit/>
          </a:bodyPr>
          <a:lstStyle/>
          <a:p>
            <a:pPr algn="ctr"/>
            <a:endParaRPr lang="ru-RU" sz="3300" b="1" strike="noStrike" spc="-1">
              <a:solidFill>
                <a:srgbClr val="FFFFFF"/>
              </a:solidFill>
              <a:latin typeface="Arial"/>
            </a:endParaRPr>
          </a:p>
        </p:txBody>
      </p:sp>
      <p:sp>
        <p:nvSpPr>
          <p:cNvPr id="7" name="PlaceHolder 2"/>
          <p:cNvSpPr>
            <a:spLocks noGrp="1"/>
          </p:cNvSpPr>
          <p:nvPr>
            <p:ph type="subTitle"/>
          </p:nvPr>
        </p:nvSpPr>
        <p:spPr>
          <a:xfrm>
            <a:off x="990000" y="1368000"/>
            <a:ext cx="8100000" cy="3600000"/>
          </a:xfrm>
          <a:prstGeom prst="rect">
            <a:avLst/>
          </a:prstGeom>
        </p:spPr>
        <p:txBody>
          <a:bodyPr lIns="0" tIns="0" rIns="0" bIns="0" anchor="ctr">
            <a:spAutoFit/>
          </a:bodyPr>
          <a:lstStyle/>
          <a:p>
            <a:pPr algn="ctr"/>
            <a:endParaRPr lang="ru-RU"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3456000" y="-409680"/>
            <a:ext cx="3168000" cy="2439360"/>
          </a:xfrm>
          <a:prstGeom prst="rect">
            <a:avLst/>
          </a:prstGeom>
        </p:spPr>
        <p:txBody>
          <a:bodyPr lIns="0" tIns="0" rIns="0" bIns="0" anchor="ctr">
            <a:normAutofit/>
          </a:bodyPr>
          <a:lstStyle/>
          <a:p>
            <a:pPr algn="ctr"/>
            <a:endParaRPr lang="ru-RU" sz="3300" b="1" strike="noStrike" spc="-1">
              <a:solidFill>
                <a:srgbClr val="FFFFFF"/>
              </a:solidFill>
              <a:latin typeface="Arial"/>
            </a:endParaRPr>
          </a:p>
        </p:txBody>
      </p:sp>
      <p:sp>
        <p:nvSpPr>
          <p:cNvPr id="9" name="PlaceHolder 2"/>
          <p:cNvSpPr>
            <a:spLocks noGrp="1"/>
          </p:cNvSpPr>
          <p:nvPr>
            <p:ph type="body"/>
          </p:nvPr>
        </p:nvSpPr>
        <p:spPr>
          <a:xfrm>
            <a:off x="990000" y="1368000"/>
            <a:ext cx="8100000" cy="3600000"/>
          </a:xfrm>
          <a:prstGeom prst="rect">
            <a:avLst/>
          </a:prstGeom>
        </p:spPr>
        <p:txBody>
          <a:bodyPr lIns="0" tIns="0" rIns="0" bIns="0">
            <a:normAutofit/>
          </a:bodyPr>
          <a:lstStyle/>
          <a:p>
            <a:endParaRPr lang="ru-RU" sz="2400" b="0" strike="noStrike" spc="-1">
              <a:solidFill>
                <a:srgbClr val="FFFFFF"/>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3456000" y="-409680"/>
            <a:ext cx="3168000" cy="2439360"/>
          </a:xfrm>
          <a:prstGeom prst="rect">
            <a:avLst/>
          </a:prstGeom>
        </p:spPr>
        <p:txBody>
          <a:bodyPr lIns="0" tIns="0" rIns="0" bIns="0" anchor="ctr">
            <a:normAutofit/>
          </a:bodyPr>
          <a:lstStyle/>
          <a:p>
            <a:pPr algn="ctr"/>
            <a:endParaRPr lang="ru-RU" sz="3300" b="1" strike="noStrike" spc="-1">
              <a:solidFill>
                <a:srgbClr val="FFFFFF"/>
              </a:solidFill>
              <a:latin typeface="Arial"/>
            </a:endParaRPr>
          </a:p>
        </p:txBody>
      </p:sp>
      <p:sp>
        <p:nvSpPr>
          <p:cNvPr id="11" name="PlaceHolder 2"/>
          <p:cNvSpPr>
            <a:spLocks noGrp="1"/>
          </p:cNvSpPr>
          <p:nvPr>
            <p:ph type="body"/>
          </p:nvPr>
        </p:nvSpPr>
        <p:spPr>
          <a:xfrm>
            <a:off x="990000" y="1368000"/>
            <a:ext cx="3952440" cy="3600000"/>
          </a:xfrm>
          <a:prstGeom prst="rect">
            <a:avLst/>
          </a:prstGeom>
        </p:spPr>
        <p:txBody>
          <a:bodyPr lIns="0" tIns="0" rIns="0" bIns="0">
            <a:normAutofit/>
          </a:bodyPr>
          <a:lstStyle/>
          <a:p>
            <a:endParaRPr lang="ru-RU" sz="2400" b="0" strike="noStrike" spc="-1">
              <a:solidFill>
                <a:srgbClr val="FFFFFF"/>
              </a:solidFill>
              <a:latin typeface="Arial"/>
            </a:endParaRPr>
          </a:p>
        </p:txBody>
      </p:sp>
      <p:sp>
        <p:nvSpPr>
          <p:cNvPr id="12" name="PlaceHolder 3"/>
          <p:cNvSpPr>
            <a:spLocks noGrp="1"/>
          </p:cNvSpPr>
          <p:nvPr>
            <p:ph type="body"/>
          </p:nvPr>
        </p:nvSpPr>
        <p:spPr>
          <a:xfrm>
            <a:off x="5140440" y="1368000"/>
            <a:ext cx="3952440" cy="3600000"/>
          </a:xfrm>
          <a:prstGeom prst="rect">
            <a:avLst/>
          </a:prstGeom>
        </p:spPr>
        <p:txBody>
          <a:bodyPr lIns="0" tIns="0" rIns="0" bIns="0">
            <a:normAutofit/>
          </a:bodyPr>
          <a:lstStyle/>
          <a:p>
            <a:endParaRPr lang="ru-RU" sz="2400" b="0" strike="noStrike" spc="-1">
              <a:solidFill>
                <a:srgbClr val="FFFFFF"/>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3456000" y="-409680"/>
            <a:ext cx="3168000" cy="2439360"/>
          </a:xfrm>
          <a:prstGeom prst="rect">
            <a:avLst/>
          </a:prstGeom>
        </p:spPr>
        <p:txBody>
          <a:bodyPr lIns="0" tIns="0" rIns="0" bIns="0" anchor="ctr">
            <a:normAutofit/>
          </a:bodyPr>
          <a:lstStyle/>
          <a:p>
            <a:pPr algn="ctr"/>
            <a:endParaRPr lang="ru-RU" sz="3300" b="1" strike="noStrike" spc="-1">
              <a:solidFill>
                <a:srgbClr val="FFFFFF"/>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3456000" y="360000"/>
            <a:ext cx="3168000" cy="4173120"/>
          </a:xfrm>
          <a:prstGeom prst="rect">
            <a:avLst/>
          </a:prstGeom>
        </p:spPr>
        <p:txBody>
          <a:bodyPr lIns="0" tIns="0" rIns="0" bIns="0" anchor="ctr">
            <a:spAutoFit/>
          </a:bodyPr>
          <a:lstStyle/>
          <a:p>
            <a:pPr algn="ctr"/>
            <a:endParaRPr lang="ru-RU"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3456000" y="-409680"/>
            <a:ext cx="3168000" cy="2439360"/>
          </a:xfrm>
          <a:prstGeom prst="rect">
            <a:avLst/>
          </a:prstGeom>
        </p:spPr>
        <p:txBody>
          <a:bodyPr lIns="0" tIns="0" rIns="0" bIns="0" anchor="ctr">
            <a:normAutofit/>
          </a:bodyPr>
          <a:lstStyle/>
          <a:p>
            <a:pPr algn="ctr"/>
            <a:endParaRPr lang="ru-RU" sz="3300" b="1" strike="noStrike" spc="-1">
              <a:solidFill>
                <a:srgbClr val="FFFFFF"/>
              </a:solidFill>
              <a:latin typeface="Arial"/>
            </a:endParaRPr>
          </a:p>
        </p:txBody>
      </p:sp>
      <p:sp>
        <p:nvSpPr>
          <p:cNvPr id="16" name="PlaceHolder 2"/>
          <p:cNvSpPr>
            <a:spLocks noGrp="1"/>
          </p:cNvSpPr>
          <p:nvPr>
            <p:ph type="body"/>
          </p:nvPr>
        </p:nvSpPr>
        <p:spPr>
          <a:xfrm>
            <a:off x="990000" y="1368000"/>
            <a:ext cx="3952440" cy="1716840"/>
          </a:xfrm>
          <a:prstGeom prst="rect">
            <a:avLst/>
          </a:prstGeom>
        </p:spPr>
        <p:txBody>
          <a:bodyPr lIns="0" tIns="0" rIns="0" bIns="0">
            <a:normAutofit/>
          </a:bodyPr>
          <a:lstStyle/>
          <a:p>
            <a:endParaRPr lang="ru-RU" sz="2400" b="0" strike="noStrike" spc="-1">
              <a:solidFill>
                <a:srgbClr val="FFFFFF"/>
              </a:solidFill>
              <a:latin typeface="Arial"/>
            </a:endParaRPr>
          </a:p>
        </p:txBody>
      </p:sp>
      <p:sp>
        <p:nvSpPr>
          <p:cNvPr id="17" name="PlaceHolder 3"/>
          <p:cNvSpPr>
            <a:spLocks noGrp="1"/>
          </p:cNvSpPr>
          <p:nvPr>
            <p:ph type="body"/>
          </p:nvPr>
        </p:nvSpPr>
        <p:spPr>
          <a:xfrm>
            <a:off x="5140440" y="1368000"/>
            <a:ext cx="3952440" cy="3600000"/>
          </a:xfrm>
          <a:prstGeom prst="rect">
            <a:avLst/>
          </a:prstGeom>
        </p:spPr>
        <p:txBody>
          <a:bodyPr lIns="0" tIns="0" rIns="0" bIns="0">
            <a:normAutofit/>
          </a:bodyPr>
          <a:lstStyle/>
          <a:p>
            <a:endParaRPr lang="ru-RU" sz="2400" b="0" strike="noStrike" spc="-1">
              <a:solidFill>
                <a:srgbClr val="FFFFFF"/>
              </a:solidFill>
              <a:latin typeface="Arial"/>
            </a:endParaRPr>
          </a:p>
        </p:txBody>
      </p:sp>
      <p:sp>
        <p:nvSpPr>
          <p:cNvPr id="18" name="PlaceHolder 4"/>
          <p:cNvSpPr>
            <a:spLocks noGrp="1"/>
          </p:cNvSpPr>
          <p:nvPr>
            <p:ph type="body"/>
          </p:nvPr>
        </p:nvSpPr>
        <p:spPr>
          <a:xfrm>
            <a:off x="990000" y="3248280"/>
            <a:ext cx="3952440" cy="1716840"/>
          </a:xfrm>
          <a:prstGeom prst="rect">
            <a:avLst/>
          </a:prstGeom>
        </p:spPr>
        <p:txBody>
          <a:bodyPr lIns="0" tIns="0" rIns="0" bIns="0">
            <a:normAutofit/>
          </a:bodyPr>
          <a:lstStyle/>
          <a:p>
            <a:endParaRPr lang="ru-RU" sz="2400" b="0" strike="noStrike" spc="-1">
              <a:solidFill>
                <a:srgbClr val="FFFFFF"/>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3456000" y="-409680"/>
            <a:ext cx="3168000" cy="2439360"/>
          </a:xfrm>
          <a:prstGeom prst="rect">
            <a:avLst/>
          </a:prstGeom>
        </p:spPr>
        <p:txBody>
          <a:bodyPr lIns="0" tIns="0" rIns="0" bIns="0" anchor="ctr">
            <a:normAutofit/>
          </a:bodyPr>
          <a:lstStyle/>
          <a:p>
            <a:pPr algn="ctr"/>
            <a:endParaRPr lang="ru-RU" sz="3300" b="1" strike="noStrike" spc="-1">
              <a:solidFill>
                <a:srgbClr val="FFFFFF"/>
              </a:solidFill>
              <a:latin typeface="Arial"/>
            </a:endParaRPr>
          </a:p>
        </p:txBody>
      </p:sp>
      <p:sp>
        <p:nvSpPr>
          <p:cNvPr id="20" name="PlaceHolder 2"/>
          <p:cNvSpPr>
            <a:spLocks noGrp="1"/>
          </p:cNvSpPr>
          <p:nvPr>
            <p:ph type="body"/>
          </p:nvPr>
        </p:nvSpPr>
        <p:spPr>
          <a:xfrm>
            <a:off x="990000" y="1368000"/>
            <a:ext cx="3952440" cy="3600000"/>
          </a:xfrm>
          <a:prstGeom prst="rect">
            <a:avLst/>
          </a:prstGeom>
        </p:spPr>
        <p:txBody>
          <a:bodyPr lIns="0" tIns="0" rIns="0" bIns="0">
            <a:normAutofit/>
          </a:bodyPr>
          <a:lstStyle/>
          <a:p>
            <a:endParaRPr lang="ru-RU" sz="2400" b="0" strike="noStrike" spc="-1">
              <a:solidFill>
                <a:srgbClr val="FFFFFF"/>
              </a:solidFill>
              <a:latin typeface="Arial"/>
            </a:endParaRPr>
          </a:p>
        </p:txBody>
      </p:sp>
      <p:sp>
        <p:nvSpPr>
          <p:cNvPr id="21" name="PlaceHolder 3"/>
          <p:cNvSpPr>
            <a:spLocks noGrp="1"/>
          </p:cNvSpPr>
          <p:nvPr>
            <p:ph type="body"/>
          </p:nvPr>
        </p:nvSpPr>
        <p:spPr>
          <a:xfrm>
            <a:off x="5140440" y="1368000"/>
            <a:ext cx="3952440" cy="1716840"/>
          </a:xfrm>
          <a:prstGeom prst="rect">
            <a:avLst/>
          </a:prstGeom>
        </p:spPr>
        <p:txBody>
          <a:bodyPr lIns="0" tIns="0" rIns="0" bIns="0">
            <a:normAutofit/>
          </a:bodyPr>
          <a:lstStyle/>
          <a:p>
            <a:endParaRPr lang="ru-RU" sz="2400" b="0" strike="noStrike" spc="-1">
              <a:solidFill>
                <a:srgbClr val="FFFFFF"/>
              </a:solidFill>
              <a:latin typeface="Arial"/>
            </a:endParaRPr>
          </a:p>
        </p:txBody>
      </p:sp>
      <p:sp>
        <p:nvSpPr>
          <p:cNvPr id="22" name="PlaceHolder 4"/>
          <p:cNvSpPr>
            <a:spLocks noGrp="1"/>
          </p:cNvSpPr>
          <p:nvPr>
            <p:ph type="body"/>
          </p:nvPr>
        </p:nvSpPr>
        <p:spPr>
          <a:xfrm>
            <a:off x="5140440" y="3248280"/>
            <a:ext cx="3952440" cy="1716840"/>
          </a:xfrm>
          <a:prstGeom prst="rect">
            <a:avLst/>
          </a:prstGeom>
        </p:spPr>
        <p:txBody>
          <a:bodyPr lIns="0" tIns="0" rIns="0" bIns="0">
            <a:normAutofit/>
          </a:bodyPr>
          <a:lstStyle/>
          <a:p>
            <a:endParaRPr lang="ru-RU" sz="2400" b="0" strike="noStrike" spc="-1">
              <a:solidFill>
                <a:srgbClr val="FFFFFF"/>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3456000" y="-409680"/>
            <a:ext cx="3168000" cy="2439360"/>
          </a:xfrm>
          <a:prstGeom prst="rect">
            <a:avLst/>
          </a:prstGeom>
        </p:spPr>
        <p:txBody>
          <a:bodyPr lIns="0" tIns="0" rIns="0" bIns="0" anchor="ctr">
            <a:normAutofit/>
          </a:bodyPr>
          <a:lstStyle/>
          <a:p>
            <a:pPr algn="ctr"/>
            <a:endParaRPr lang="ru-RU" sz="3300" b="1" strike="noStrike" spc="-1">
              <a:solidFill>
                <a:srgbClr val="FFFFFF"/>
              </a:solidFill>
              <a:latin typeface="Arial"/>
            </a:endParaRPr>
          </a:p>
        </p:txBody>
      </p:sp>
      <p:sp>
        <p:nvSpPr>
          <p:cNvPr id="24" name="PlaceHolder 2"/>
          <p:cNvSpPr>
            <a:spLocks noGrp="1"/>
          </p:cNvSpPr>
          <p:nvPr>
            <p:ph type="body"/>
          </p:nvPr>
        </p:nvSpPr>
        <p:spPr>
          <a:xfrm>
            <a:off x="990000" y="1368000"/>
            <a:ext cx="3952440" cy="1716840"/>
          </a:xfrm>
          <a:prstGeom prst="rect">
            <a:avLst/>
          </a:prstGeom>
        </p:spPr>
        <p:txBody>
          <a:bodyPr lIns="0" tIns="0" rIns="0" bIns="0">
            <a:normAutofit/>
          </a:bodyPr>
          <a:lstStyle/>
          <a:p>
            <a:endParaRPr lang="ru-RU" sz="2400" b="0" strike="noStrike" spc="-1">
              <a:solidFill>
                <a:srgbClr val="FFFFFF"/>
              </a:solidFill>
              <a:latin typeface="Arial"/>
            </a:endParaRPr>
          </a:p>
        </p:txBody>
      </p:sp>
      <p:sp>
        <p:nvSpPr>
          <p:cNvPr id="25" name="PlaceHolder 3"/>
          <p:cNvSpPr>
            <a:spLocks noGrp="1"/>
          </p:cNvSpPr>
          <p:nvPr>
            <p:ph type="body"/>
          </p:nvPr>
        </p:nvSpPr>
        <p:spPr>
          <a:xfrm>
            <a:off x="5140440" y="1368000"/>
            <a:ext cx="3952440" cy="1716840"/>
          </a:xfrm>
          <a:prstGeom prst="rect">
            <a:avLst/>
          </a:prstGeom>
        </p:spPr>
        <p:txBody>
          <a:bodyPr lIns="0" tIns="0" rIns="0" bIns="0">
            <a:normAutofit/>
          </a:bodyPr>
          <a:lstStyle/>
          <a:p>
            <a:endParaRPr lang="ru-RU" sz="2400" b="0" strike="noStrike" spc="-1">
              <a:solidFill>
                <a:srgbClr val="FFFFFF"/>
              </a:solidFill>
              <a:latin typeface="Arial"/>
            </a:endParaRPr>
          </a:p>
        </p:txBody>
      </p:sp>
      <p:sp>
        <p:nvSpPr>
          <p:cNvPr id="26" name="PlaceHolder 4"/>
          <p:cNvSpPr>
            <a:spLocks noGrp="1"/>
          </p:cNvSpPr>
          <p:nvPr>
            <p:ph type="body"/>
          </p:nvPr>
        </p:nvSpPr>
        <p:spPr>
          <a:xfrm>
            <a:off x="990000" y="3248280"/>
            <a:ext cx="8100000" cy="1716840"/>
          </a:xfrm>
          <a:prstGeom prst="rect">
            <a:avLst/>
          </a:prstGeom>
        </p:spPr>
        <p:txBody>
          <a:bodyPr lIns="0" tIns="0" rIns="0" bIns="0">
            <a:normAutofit/>
          </a:bodyPr>
          <a:lstStyle/>
          <a:p>
            <a:endParaRPr lang="ru-RU" sz="2400" b="0" strike="noStrike" spc="-1">
              <a:solidFill>
                <a:srgbClr val="FFFFFF"/>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4294967295"/>
          <p:cNvPicPr/>
          <p:nvPr/>
        </p:nvPicPr>
        <p:blipFill>
          <a:blip r:embed="rId14"/>
          <a:stretch/>
        </p:blipFill>
        <p:spPr>
          <a:xfrm>
            <a:off x="0" y="3240"/>
            <a:ext cx="10079640" cy="5666760"/>
          </a:xfrm>
          <a:prstGeom prst="rect">
            <a:avLst/>
          </a:prstGeom>
          <a:ln>
            <a:noFill/>
          </a:ln>
        </p:spPr>
      </p:pic>
      <p:sp>
        <p:nvSpPr>
          <p:cNvPr id="7" name="PlaceHolder 1"/>
          <p:cNvSpPr>
            <a:spLocks noGrp="1"/>
          </p:cNvSpPr>
          <p:nvPr>
            <p:ph type="title"/>
          </p:nvPr>
        </p:nvSpPr>
        <p:spPr>
          <a:xfrm>
            <a:off x="3456000" y="360000"/>
            <a:ext cx="3168000" cy="900000"/>
          </a:xfrm>
          <a:prstGeom prst="rect">
            <a:avLst/>
          </a:prstGeom>
        </p:spPr>
        <p:txBody>
          <a:bodyPr lIns="0" tIns="0" rIns="0" bIns="0" anchor="ctr">
            <a:normAutofit fontScale="21000"/>
          </a:bodyPr>
          <a:lstStyle/>
          <a:p>
            <a:pPr algn="ctr"/>
            <a:r>
              <a:rPr lang="ru-RU" sz="3300" b="1" strike="noStrike" spc="-1">
                <a:solidFill>
                  <a:srgbClr val="FFFFFF"/>
                </a:solidFill>
                <a:latin typeface="Arial"/>
              </a:rPr>
              <a:t>Для правки текста заглавия щёлкните мышью</a:t>
            </a:r>
          </a:p>
        </p:txBody>
      </p:sp>
      <p:sp>
        <p:nvSpPr>
          <p:cNvPr id="2" name="PlaceHolder 2"/>
          <p:cNvSpPr>
            <a:spLocks noGrp="1"/>
          </p:cNvSpPr>
          <p:nvPr>
            <p:ph type="body"/>
          </p:nvPr>
        </p:nvSpPr>
        <p:spPr>
          <a:xfrm>
            <a:off x="990000" y="1368000"/>
            <a:ext cx="8100000" cy="3600000"/>
          </a:xfrm>
          <a:prstGeom prst="rect">
            <a:avLst/>
          </a:prstGeom>
        </p:spPr>
        <p:txBody>
          <a:bodyPr lIns="0" tIns="0" rIns="0" bIns="0">
            <a:normAutofit/>
          </a:bodyPr>
          <a:lstStyle/>
          <a:p>
            <a:pPr marL="432000" indent="-324000">
              <a:spcAft>
                <a:spcPts val="1063"/>
              </a:spcAft>
              <a:buClr>
                <a:srgbClr val="FFFFFF"/>
              </a:buClr>
              <a:buSzPct val="45000"/>
              <a:buFont typeface="Wingdings" charset="2"/>
              <a:buChar char=""/>
            </a:pPr>
            <a:r>
              <a:rPr lang="ru-RU" sz="2400" b="0" strike="noStrike" spc="-1">
                <a:solidFill>
                  <a:srgbClr val="FFFFFF"/>
                </a:solidFill>
                <a:latin typeface="Arial"/>
              </a:rPr>
              <a:t>Для правки структуры щёлкните мышью</a:t>
            </a:r>
          </a:p>
          <a:p>
            <a:pPr marL="864000" lvl="1" indent="-324000">
              <a:spcAft>
                <a:spcPts val="850"/>
              </a:spcAft>
              <a:buClr>
                <a:srgbClr val="FFFFFF"/>
              </a:buClr>
              <a:buSzPct val="75000"/>
              <a:buFont typeface="Symbol" charset="2"/>
              <a:buChar char=""/>
            </a:pPr>
            <a:r>
              <a:rPr lang="ru-RU" sz="2100" b="0" strike="noStrike" spc="-1">
                <a:solidFill>
                  <a:srgbClr val="FFFFFF"/>
                </a:solidFill>
                <a:latin typeface="Arial"/>
              </a:rPr>
              <a:t>Второй уровень структуры</a:t>
            </a:r>
          </a:p>
          <a:p>
            <a:pPr marL="1296000" lvl="2" indent="-288000">
              <a:spcAft>
                <a:spcPts val="635"/>
              </a:spcAft>
              <a:buClr>
                <a:srgbClr val="FFFFFF"/>
              </a:buClr>
              <a:buSzPct val="45000"/>
              <a:buFont typeface="Wingdings" charset="2"/>
              <a:buChar char=""/>
            </a:pPr>
            <a:r>
              <a:rPr lang="ru-RU" sz="1800" b="0" strike="noStrike" spc="-1">
                <a:solidFill>
                  <a:srgbClr val="FFFFFF"/>
                </a:solidFill>
                <a:latin typeface="Arial"/>
              </a:rPr>
              <a:t>Третий уровень структуры</a:t>
            </a:r>
          </a:p>
          <a:p>
            <a:pPr marL="1728000" lvl="3" indent="-216000">
              <a:spcAft>
                <a:spcPts val="422"/>
              </a:spcAft>
              <a:buClr>
                <a:srgbClr val="FFFFFF"/>
              </a:buClr>
              <a:buSzPct val="75000"/>
              <a:buFont typeface="Symbol" charset="2"/>
              <a:buChar char=""/>
            </a:pPr>
            <a:r>
              <a:rPr lang="ru-RU" sz="1500" b="0" strike="noStrike" spc="-1">
                <a:solidFill>
                  <a:srgbClr val="FFFFFF"/>
                </a:solidFill>
                <a:latin typeface="Arial"/>
              </a:rPr>
              <a:t>Четвёртый уровень структуры</a:t>
            </a:r>
          </a:p>
          <a:p>
            <a:pPr marL="2160000" lvl="4" indent="-216000">
              <a:spcAft>
                <a:spcPts val="210"/>
              </a:spcAft>
              <a:buClr>
                <a:srgbClr val="FFFFFF"/>
              </a:buClr>
              <a:buSzPct val="45000"/>
              <a:buFont typeface="Wingdings" charset="2"/>
              <a:buChar char=""/>
            </a:pPr>
            <a:r>
              <a:rPr lang="ru-RU" sz="1500" b="0" strike="noStrike" spc="-1">
                <a:solidFill>
                  <a:srgbClr val="FFFFFF"/>
                </a:solidFill>
                <a:latin typeface="Arial"/>
              </a:rPr>
              <a:t>Пятый уровень структуры</a:t>
            </a:r>
          </a:p>
          <a:p>
            <a:pPr marL="2592000" lvl="5" indent="-216000">
              <a:spcAft>
                <a:spcPts val="210"/>
              </a:spcAft>
              <a:buClr>
                <a:srgbClr val="FFFFFF"/>
              </a:buClr>
              <a:buSzPct val="45000"/>
              <a:buFont typeface="Wingdings" charset="2"/>
              <a:buChar char=""/>
            </a:pPr>
            <a:r>
              <a:rPr lang="ru-RU" sz="1500" b="0" strike="noStrike" spc="-1">
                <a:solidFill>
                  <a:srgbClr val="FFFFFF"/>
                </a:solidFill>
                <a:latin typeface="Arial"/>
              </a:rPr>
              <a:t>Шестой уровень структуры</a:t>
            </a:r>
          </a:p>
          <a:p>
            <a:pPr marL="3024000" lvl="6" indent="-216000">
              <a:spcAft>
                <a:spcPts val="210"/>
              </a:spcAft>
              <a:buClr>
                <a:srgbClr val="FFFFFF"/>
              </a:buClr>
              <a:buSzPct val="45000"/>
              <a:buFont typeface="Wingdings" charset="2"/>
              <a:buChar char=""/>
            </a:pPr>
            <a:r>
              <a:rPr lang="ru-RU" sz="1500" b="0" strike="noStrike" spc="-1">
                <a:solidFill>
                  <a:srgbClr val="FFFFFF"/>
                </a:solidFill>
                <a:latin typeface="Arial"/>
              </a:rPr>
              <a:t>Седьмой уровень структуры</a:t>
            </a:r>
          </a:p>
        </p:txBody>
      </p:sp>
      <p:sp>
        <p:nvSpPr>
          <p:cNvPr id="3" name="PlaceHolder 3"/>
          <p:cNvSpPr>
            <a:spLocks noGrp="1"/>
          </p:cNvSpPr>
          <p:nvPr>
            <p:ph type="dt"/>
          </p:nvPr>
        </p:nvSpPr>
        <p:spPr>
          <a:xfrm>
            <a:off x="864000" y="5166000"/>
            <a:ext cx="2132280" cy="390960"/>
          </a:xfrm>
          <a:prstGeom prst="rect">
            <a:avLst/>
          </a:prstGeom>
        </p:spPr>
        <p:txBody>
          <a:bodyPr lIns="0" tIns="0" rIns="0" bIns="0">
            <a:noAutofit/>
          </a:bodyPr>
          <a:lstStyle/>
          <a:p>
            <a:r>
              <a:rPr lang="ru-RU" sz="1400" b="0" strike="noStrike" spc="-1">
                <a:solidFill>
                  <a:srgbClr val="770707"/>
                </a:solidFill>
                <a:latin typeface="Arial"/>
              </a:rPr>
              <a:t>&lt;дата/время&gt;</a:t>
            </a:r>
          </a:p>
        </p:txBody>
      </p:sp>
      <p:sp>
        <p:nvSpPr>
          <p:cNvPr id="4" name="PlaceHolder 4"/>
          <p:cNvSpPr>
            <a:spLocks noGrp="1"/>
          </p:cNvSpPr>
          <p:nvPr>
            <p:ph type="ftr"/>
          </p:nvPr>
        </p:nvSpPr>
        <p:spPr>
          <a:xfrm>
            <a:off x="3447360" y="5165280"/>
            <a:ext cx="3195000" cy="390960"/>
          </a:xfrm>
          <a:prstGeom prst="rect">
            <a:avLst/>
          </a:prstGeom>
        </p:spPr>
        <p:txBody>
          <a:bodyPr lIns="0" tIns="0" rIns="0" bIns="0">
            <a:noAutofit/>
          </a:bodyPr>
          <a:lstStyle/>
          <a:p>
            <a:pPr algn="ctr"/>
            <a:r>
              <a:rPr lang="ru-RU" sz="1400" b="0" strike="noStrike" spc="-1">
                <a:solidFill>
                  <a:srgbClr val="770707"/>
                </a:solidFill>
                <a:latin typeface="Arial"/>
              </a:rPr>
              <a:t>&lt;нижний колонтитул&gt;</a:t>
            </a:r>
          </a:p>
        </p:txBody>
      </p:sp>
      <p:sp>
        <p:nvSpPr>
          <p:cNvPr id="5" name="PlaceHolder 5"/>
          <p:cNvSpPr>
            <a:spLocks noGrp="1"/>
          </p:cNvSpPr>
          <p:nvPr>
            <p:ph type="sldNum"/>
          </p:nvPr>
        </p:nvSpPr>
        <p:spPr>
          <a:xfrm>
            <a:off x="7083720" y="5166000"/>
            <a:ext cx="2204280" cy="390960"/>
          </a:xfrm>
          <a:prstGeom prst="rect">
            <a:avLst/>
          </a:prstGeom>
        </p:spPr>
        <p:txBody>
          <a:bodyPr lIns="0" tIns="0" rIns="0" bIns="0">
            <a:noAutofit/>
          </a:bodyPr>
          <a:lstStyle/>
          <a:p>
            <a:pPr algn="r"/>
            <a:fld id="{BA5A464B-BAD2-4924-8D26-7F9E2B935E15}" type="slidenum">
              <a:rPr lang="ru-RU" sz="1400" b="0" strike="noStrike" spc="-1">
                <a:solidFill>
                  <a:srgbClr val="770707"/>
                </a:solidFill>
                <a:latin typeface="Arial"/>
              </a:rPr>
              <a:pPr algn="r"/>
              <a:t>‹#›</a:t>
            </a:fld>
            <a:endParaRPr lang="ru-RU" sz="1400" b="0" strike="noStrike" spc="-1">
              <a:solidFill>
                <a:srgbClr val="770707"/>
              </a:solidFill>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hdp8d92k8xq.jpg"/>
          <p:cNvPicPr>
            <a:picLocks noChangeAspect="1"/>
          </p:cNvPicPr>
          <p:nvPr/>
        </p:nvPicPr>
        <p:blipFill>
          <a:blip r:embed="rId2" cstate="print">
            <a:lum contrast="-20000"/>
          </a:blip>
          <a:stretch>
            <a:fillRect/>
          </a:stretch>
        </p:blipFill>
        <p:spPr>
          <a:xfrm>
            <a:off x="2325668" y="906449"/>
            <a:ext cx="991060" cy="1143008"/>
          </a:xfrm>
          <a:prstGeom prst="rect">
            <a:avLst/>
          </a:prstGeom>
        </p:spPr>
      </p:pic>
      <p:pic>
        <p:nvPicPr>
          <p:cNvPr id="10" name="Рисунок 9" descr="kartinki_s_9_maya_2019_19.jpg"/>
          <p:cNvPicPr>
            <a:picLocks noChangeAspect="1"/>
          </p:cNvPicPr>
          <p:nvPr/>
        </p:nvPicPr>
        <p:blipFill>
          <a:blip r:embed="rId3">
            <a:clrChange>
              <a:clrFrom>
                <a:srgbClr val="FFFFFF"/>
              </a:clrFrom>
              <a:clrTo>
                <a:srgbClr val="FFFFFF">
                  <a:alpha val="0"/>
                </a:srgbClr>
              </a:clrTo>
            </a:clrChange>
          </a:blip>
          <a:stretch>
            <a:fillRect/>
          </a:stretch>
        </p:blipFill>
        <p:spPr>
          <a:xfrm>
            <a:off x="0" y="192069"/>
            <a:ext cx="4294146" cy="5049853"/>
          </a:xfrm>
          <a:prstGeom prst="rect">
            <a:avLst/>
          </a:prstGeom>
        </p:spPr>
      </p:pic>
      <p:sp>
        <p:nvSpPr>
          <p:cNvPr id="42" name="TextShape 1"/>
          <p:cNvSpPr txBox="1"/>
          <p:nvPr/>
        </p:nvSpPr>
        <p:spPr>
          <a:xfrm>
            <a:off x="4325932" y="0"/>
            <a:ext cx="4071966" cy="2937600"/>
          </a:xfrm>
          <a:prstGeom prst="rect">
            <a:avLst/>
          </a:prstGeom>
          <a:noFill/>
          <a:ln>
            <a:noFill/>
          </a:ln>
        </p:spPr>
        <p:txBody>
          <a:bodyPr lIns="0" tIns="0" rIns="0" bIns="0" anchor="ctr">
            <a:normAutofit/>
          </a:bodyPr>
          <a:lstStyle/>
          <a:p>
            <a:pPr algn="ctr"/>
            <a:r>
              <a:t/>
            </a:r>
            <a:br/>
            <a:r>
              <a:rPr lang="ru-RU" sz="4400" b="1" strike="noStrike" spc="-1" dirty="0">
                <a:solidFill>
                  <a:srgbClr val="C9211E"/>
                </a:solidFill>
                <a:effectLst>
                  <a:outerShdw blurRad="38100" dist="38100" dir="2700000" algn="tl">
                    <a:srgbClr val="000000">
                      <a:alpha val="43137"/>
                    </a:srgbClr>
                  </a:outerShdw>
                </a:effectLst>
                <a:latin typeface="Droid Arabic Naskh"/>
              </a:rPr>
              <a:t>Великая</a:t>
            </a:r>
            <a:r>
              <a:rPr lang="ru-RU" sz="4400" b="1" strike="noStrike" spc="-1" dirty="0">
                <a:solidFill>
                  <a:srgbClr val="FFFFFF"/>
                </a:solidFill>
                <a:effectLst>
                  <a:outerShdw blurRad="38100" dist="38100" dir="2700000" algn="tl">
                    <a:srgbClr val="000000">
                      <a:alpha val="43137"/>
                    </a:srgbClr>
                  </a:outerShdw>
                </a:effectLst>
                <a:latin typeface="Droid Arabic Naskh"/>
              </a:rPr>
              <a:t> </a:t>
            </a:r>
            <a:r>
              <a:rPr lang="ru-RU" sz="4400" b="1" strike="noStrike" spc="-1" dirty="0">
                <a:solidFill>
                  <a:srgbClr val="C9211E"/>
                </a:solidFill>
                <a:effectLst>
                  <a:outerShdw blurRad="38100" dist="38100" dir="2700000" algn="tl">
                    <a:srgbClr val="000000">
                      <a:alpha val="43137"/>
                    </a:srgbClr>
                  </a:outerShdw>
                </a:effectLst>
                <a:latin typeface="Droid Arabic Naskh"/>
              </a:rPr>
              <a:t>Победа</a:t>
            </a:r>
            <a:endParaRPr lang="ru-RU" sz="4400" b="1" strike="noStrike" spc="-1" dirty="0">
              <a:solidFill>
                <a:srgbClr val="FFFFFF"/>
              </a:solidFill>
              <a:effectLst>
                <a:outerShdw blurRad="38100" dist="38100" dir="2700000" algn="tl">
                  <a:srgbClr val="000000">
                    <a:alpha val="43137"/>
                  </a:srgbClr>
                </a:outerShdw>
              </a:effectLst>
              <a:latin typeface="Arial"/>
            </a:endParaRPr>
          </a:p>
        </p:txBody>
      </p:sp>
      <p:sp>
        <p:nvSpPr>
          <p:cNvPr id="43" name="TextShape 2"/>
          <p:cNvSpPr txBox="1"/>
          <p:nvPr/>
        </p:nvSpPr>
        <p:spPr>
          <a:xfrm>
            <a:off x="4183056" y="2478085"/>
            <a:ext cx="4929222" cy="2954655"/>
          </a:xfrm>
          <a:prstGeom prst="rect">
            <a:avLst/>
          </a:prstGeom>
          <a:noFill/>
          <a:ln>
            <a:noFill/>
          </a:ln>
        </p:spPr>
        <p:txBody>
          <a:bodyPr wrap="square" lIns="0" tIns="0" rIns="0" bIns="0" anchor="ctr">
            <a:spAutoFit/>
          </a:bodyPr>
          <a:lstStyle/>
          <a:p>
            <a:pPr algn="ctr"/>
            <a:r>
              <a:rPr lang="ru-RU" sz="3200" b="1" strike="noStrike" spc="-1" dirty="0">
                <a:solidFill>
                  <a:srgbClr val="383D3C"/>
                </a:solidFill>
                <a:effectLst>
                  <a:outerShdw blurRad="38100" dist="38100" dir="2700000" algn="tl">
                    <a:srgbClr val="000000">
                      <a:alpha val="43137"/>
                    </a:srgbClr>
                  </a:outerShdw>
                </a:effectLst>
                <a:latin typeface="Cambria"/>
              </a:rPr>
              <a:t>Книга доблести моих земляков</a:t>
            </a:r>
            <a:endParaRPr lang="ru-RU" sz="3200" b="1" strike="noStrike" spc="-1" dirty="0">
              <a:effectLst>
                <a:outerShdw blurRad="38100" dist="38100" dir="2700000" algn="tl">
                  <a:srgbClr val="000000">
                    <a:alpha val="43137"/>
                  </a:srgbClr>
                </a:outerShdw>
              </a:effectLst>
              <a:latin typeface="Arial"/>
            </a:endParaRPr>
          </a:p>
          <a:p>
            <a:pPr algn="ctr"/>
            <a:endParaRPr lang="ru-RU" sz="3200" b="1" strike="noStrike" spc="-1" dirty="0" smtClean="0">
              <a:effectLst>
                <a:outerShdw blurRad="38100" dist="38100" dir="2700000" algn="tl">
                  <a:srgbClr val="000000">
                    <a:alpha val="43137"/>
                  </a:srgbClr>
                </a:outerShdw>
              </a:effectLst>
              <a:latin typeface="Arial"/>
            </a:endParaRPr>
          </a:p>
          <a:p>
            <a:pPr algn="ctr"/>
            <a:r>
              <a:rPr lang="ru-RU" sz="1600" b="1" strike="noStrike" spc="-1" dirty="0" smtClean="0">
                <a:solidFill>
                  <a:srgbClr val="000000"/>
                </a:solidFill>
                <a:effectLst>
                  <a:outerShdw blurRad="38100" dist="38100" dir="2700000" algn="tl">
                    <a:srgbClr val="000000">
                      <a:alpha val="43137"/>
                    </a:srgbClr>
                  </a:outerShdw>
                </a:effectLst>
                <a:latin typeface="Cambria"/>
              </a:rPr>
              <a:t>Администрация </a:t>
            </a:r>
            <a:r>
              <a:rPr lang="ru-RU" sz="1600" b="1" strike="noStrike" spc="-1" dirty="0">
                <a:solidFill>
                  <a:srgbClr val="000000"/>
                </a:solidFill>
                <a:effectLst>
                  <a:outerShdw blurRad="38100" dist="38100" dir="2700000" algn="tl">
                    <a:srgbClr val="000000">
                      <a:alpha val="43137"/>
                    </a:srgbClr>
                  </a:outerShdw>
                </a:effectLst>
                <a:latin typeface="Cambria"/>
              </a:rPr>
              <a:t>Петровского городского округа</a:t>
            </a:r>
            <a:endParaRPr lang="ru-RU" sz="1600" b="1" strike="noStrike" spc="-1" dirty="0">
              <a:effectLst>
                <a:outerShdw blurRad="38100" dist="38100" dir="2700000" algn="tl">
                  <a:srgbClr val="000000">
                    <a:alpha val="43137"/>
                  </a:srgbClr>
                </a:outerShdw>
              </a:effectLst>
              <a:latin typeface="Arial"/>
            </a:endParaRPr>
          </a:p>
          <a:p>
            <a:pPr algn="ctr"/>
            <a:r>
              <a:rPr lang="ru-RU" sz="1600" b="1" strike="noStrike" spc="-1" dirty="0">
                <a:solidFill>
                  <a:srgbClr val="000000"/>
                </a:solidFill>
                <a:effectLst>
                  <a:outerShdw blurRad="38100" dist="38100" dir="2700000" algn="tl">
                    <a:srgbClr val="000000">
                      <a:alpha val="43137"/>
                    </a:srgbClr>
                  </a:outerShdw>
                </a:effectLst>
                <a:latin typeface="Cambria"/>
              </a:rPr>
              <a:t>Ставропольского края</a:t>
            </a:r>
            <a:endParaRPr lang="ru-RU" sz="1600" b="1" strike="noStrike" spc="-1" dirty="0">
              <a:effectLst>
                <a:outerShdw blurRad="38100" dist="38100" dir="2700000" algn="tl">
                  <a:srgbClr val="000000">
                    <a:alpha val="43137"/>
                  </a:srgbClr>
                </a:outerShdw>
              </a:effectLst>
              <a:latin typeface="Arial"/>
            </a:endParaRPr>
          </a:p>
          <a:p>
            <a:pPr algn="ctr"/>
            <a:r>
              <a:rPr lang="ru-RU" sz="1600" b="1" strike="noStrike" spc="-1" dirty="0">
                <a:solidFill>
                  <a:srgbClr val="000000"/>
                </a:solidFill>
                <a:effectLst>
                  <a:outerShdw blurRad="38100" dist="38100" dir="2700000" algn="tl">
                    <a:srgbClr val="000000">
                      <a:alpha val="43137"/>
                    </a:srgbClr>
                  </a:outerShdw>
                </a:effectLst>
                <a:latin typeface="Cambria"/>
              </a:rPr>
              <a:t>2020 год</a:t>
            </a:r>
            <a:endParaRPr lang="ru-RU" sz="1600" b="1" strike="noStrike" spc="-1" dirty="0">
              <a:effectLst>
                <a:outerShdw blurRad="38100" dist="38100" dir="2700000" algn="tl">
                  <a:srgbClr val="000000">
                    <a:alpha val="43137"/>
                  </a:srgbClr>
                </a:outerShdw>
              </a:effectLst>
              <a:latin typeface="Arial"/>
            </a:endParaRPr>
          </a:p>
          <a:p>
            <a:pPr algn="ctr"/>
            <a:endParaRPr lang="ru-RU" sz="1600" b="1" strike="noStrike" spc="-1" dirty="0">
              <a:effectLst>
                <a:outerShdw blurRad="38100" dist="38100" dir="2700000" algn="tl">
                  <a:srgbClr val="000000">
                    <a:alpha val="43137"/>
                  </a:srgbClr>
                </a:outerShdw>
              </a:effectLst>
              <a:latin typeface="Arial"/>
            </a:endParaRPr>
          </a:p>
          <a:p>
            <a:pPr algn="ctr"/>
            <a:endParaRPr lang="ru-RU" sz="1600" b="1" strike="noStrike" spc="-1" dirty="0">
              <a:effectLst>
                <a:outerShdw blurRad="38100" dist="38100" dir="2700000" algn="tl">
                  <a:srgbClr val="000000">
                    <a:alpha val="43137"/>
                  </a:srgbClr>
                </a:outerShdw>
              </a:effectLst>
              <a:latin typeface="Arial"/>
            </a:endParaRPr>
          </a:p>
          <a:p>
            <a:pPr algn="ctr"/>
            <a:endParaRPr lang="ru-RU" sz="1600" b="1" strike="noStrike" spc="-1" dirty="0">
              <a:effectLst>
                <a:outerShdw blurRad="38100" dist="38100" dir="2700000" algn="tl">
                  <a:srgbClr val="000000">
                    <a:alpha val="43137"/>
                  </a:srgbClr>
                </a:outerShdw>
              </a:effectLst>
              <a:latin typeface="Arial"/>
            </a:endParaRPr>
          </a:p>
        </p:txBody>
      </p:sp>
      <p:pic>
        <p:nvPicPr>
          <p:cNvPr id="44" name="Рисунок 43"/>
          <p:cNvPicPr/>
          <p:nvPr/>
        </p:nvPicPr>
        <p:blipFill>
          <a:blip r:embed="rId4" cstate="print"/>
          <a:stretch/>
        </p:blipFill>
        <p:spPr>
          <a:xfrm>
            <a:off x="8397898" y="263508"/>
            <a:ext cx="886792" cy="1285884"/>
          </a:xfrm>
          <a:prstGeom prst="rect">
            <a:avLst/>
          </a:prstGeom>
          <a:ln>
            <a:noFill/>
          </a:ln>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Shape 1"/>
          <p:cNvSpPr txBox="1"/>
          <p:nvPr/>
        </p:nvSpPr>
        <p:spPr>
          <a:xfrm>
            <a:off x="1008000" y="432000"/>
            <a:ext cx="8136000" cy="74016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Синенко Василий Дмитриевич</a:t>
            </a:r>
          </a:p>
        </p:txBody>
      </p:sp>
      <p:sp>
        <p:nvSpPr>
          <p:cNvPr id="62" name="TextShape 2"/>
          <p:cNvSpPr txBox="1"/>
          <p:nvPr/>
        </p:nvSpPr>
        <p:spPr>
          <a:xfrm>
            <a:off x="3897304" y="1263639"/>
            <a:ext cx="5132880" cy="3795840"/>
          </a:xfrm>
          <a:prstGeom prst="rect">
            <a:avLst/>
          </a:prstGeom>
          <a:noFill/>
          <a:ln>
            <a:noFill/>
          </a:ln>
        </p:spPr>
        <p:txBody>
          <a:bodyPr lIns="0" tIns="0" rIns="0" bIns="0">
            <a:normAutofit fontScale="71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Синенко </a:t>
            </a:r>
            <a:r>
              <a:rPr lang="ru-RU" sz="2400" b="0" strike="noStrike" spc="-1" dirty="0">
                <a:solidFill>
                  <a:srgbClr val="000000"/>
                </a:solidFill>
                <a:latin typeface="Arial"/>
              </a:rPr>
              <a:t>Василий Дмитриевич - пулемётчик 82-го гвардейского стрелкового полка 32-й гвардейской стрелковой дивизии 56-й армии </a:t>
            </a:r>
            <a:r>
              <a:rPr lang="ru-RU" sz="2400" b="0" strike="noStrike" spc="-1" dirty="0" err="1">
                <a:solidFill>
                  <a:srgbClr val="000000"/>
                </a:solidFill>
                <a:latin typeface="Arial"/>
              </a:rPr>
              <a:t>Северо-Кавказского</a:t>
            </a:r>
            <a:r>
              <a:rPr lang="ru-RU" sz="2400" b="0" strike="noStrike" spc="-1" dirty="0">
                <a:solidFill>
                  <a:srgbClr val="000000"/>
                </a:solidFill>
                <a:latin typeface="Arial"/>
              </a:rPr>
              <a:t> фронта, гвардии младший сержант; командир пулемётного расчета 82-го гвардейского стрелкового полка 32-й гвардейской стрелковой дивизии Отдельной Приморской армии, гвардии старший сержант; гвардии старшина. Родился 13 сентября 1921г. в станице Терновской </a:t>
            </a:r>
            <a:r>
              <a:rPr lang="ru-RU" sz="2400" b="0" strike="noStrike" spc="-1" dirty="0" err="1">
                <a:solidFill>
                  <a:srgbClr val="000000"/>
                </a:solidFill>
                <a:latin typeface="Arial"/>
              </a:rPr>
              <a:t>Тихорецкого</a:t>
            </a:r>
            <a:r>
              <a:rPr lang="ru-RU" sz="2400" b="0" strike="noStrike" spc="-1" dirty="0">
                <a:solidFill>
                  <a:srgbClr val="000000"/>
                </a:solidFill>
                <a:latin typeface="Arial"/>
              </a:rPr>
              <a:t> района Краснодарского края. В 1935г. переехал с родителями в Чечню. Работал чабаном в колхозе. В Красной армии с декабря 1941г. Участник Великой Отечественной войны с июня 1942г. </a:t>
            </a:r>
            <a:endParaRPr lang="ru-RU" sz="2400" b="0" strike="noStrike" spc="-1" dirty="0">
              <a:solidFill>
                <a:srgbClr val="FFFFFF"/>
              </a:solidFill>
              <a:latin typeface="Arial"/>
            </a:endParaRPr>
          </a:p>
        </p:txBody>
      </p:sp>
      <p:pic>
        <p:nvPicPr>
          <p:cNvPr id="63" name="Рисунок 62"/>
          <p:cNvPicPr/>
          <p:nvPr/>
        </p:nvPicPr>
        <p:blipFill>
          <a:blip r:embed="rId2"/>
          <a:stretch/>
        </p:blipFill>
        <p:spPr>
          <a:xfrm>
            <a:off x="936000" y="1156680"/>
            <a:ext cx="2880000" cy="3883320"/>
          </a:xfrm>
          <a:prstGeom prst="rect">
            <a:avLst/>
          </a:prstGeom>
          <a:ln>
            <a:noFill/>
          </a:ln>
        </p:spPr>
      </p:pic>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611156" y="3263903"/>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Shape 1"/>
          <p:cNvSpPr txBox="1"/>
          <p:nvPr/>
        </p:nvSpPr>
        <p:spPr>
          <a:xfrm>
            <a:off x="754032" y="503999"/>
            <a:ext cx="8335968" cy="4831605"/>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Пулемётчик </a:t>
            </a:r>
            <a:r>
              <a:rPr lang="ru-RU" sz="2400" b="0" strike="noStrike" spc="-1" dirty="0">
                <a:solidFill>
                  <a:srgbClr val="000000"/>
                </a:solidFill>
                <a:latin typeface="Arial"/>
              </a:rPr>
              <a:t>82-го гвардейского стрелкового полка гвардии младший сержант Василий Синенко в конце ноября 1943 года в боях за поселок Юркино (Керченский полуостров, Крым) при отражении вражеских контратак уничтожил свыше двадцати гитлеровцев, подавил пулеметную точку. Приказом по 32-й гвардейской стрелковой дивизии от               4 декабря 1943г. гвардии младший сержант Синенко Василий Дмитриевич награждён орденом Славы 3-й степени. Командир пулемётного расчета 82-го гвардейского стрелкового полка гвардии старший сержант Василий Синенко 21 января 1944г. в боях за высоты (Керченский полуостров, Крым) огнем из пулемета, отражая вражеские контратаки, уничтожил отделение живой силы. Приказом по Отдельной Приморской армии от 25 февраля 1944г. гвардии старший сержант Синенко Василий Дмитриевич награждён орденом Славы 2-й степени. В наступательных боях на Керченском полуострове с 16 по 28 марта 1944 года в составе своего полка гвардии старшина Василий Синенко в числе первых ворвался в расположение противника, захватил исправные вражеский миномет и пулемет и, использовав их в бою, уничтожил много гитлеровцев. Указом Президиума Верховного Совета СССР от 24 марта 1945г. за образцовое выполнение заданий командования в боях с немецко-фашистскими захватчиками гвардии старшина Синенко Василий Дмитриевич награждён орденом Славы 1-й степени, став полным кавалером ордена Славы. </a:t>
            </a:r>
            <a:r>
              <a:rPr lang="ru-RU" sz="2400" spc="-1" dirty="0">
                <a:solidFill>
                  <a:srgbClr val="FFFFFF"/>
                </a:solidFill>
                <a:latin typeface="Arial"/>
              </a:rPr>
              <a:t>	</a:t>
            </a:r>
            <a:endParaRPr lang="ru-RU" sz="2400" spc="-1" dirty="0" smtClean="0">
              <a:solidFill>
                <a:srgbClr val="FFFFFF"/>
              </a:solidFill>
              <a:latin typeface="Arial"/>
            </a:endParaRPr>
          </a:p>
          <a:p>
            <a:pPr marL="432000" indent="-324000" algn="just">
              <a:spcAft>
                <a:spcPts val="1063"/>
              </a:spcAft>
              <a:buClr>
                <a:srgbClr val="FFFFFF"/>
              </a:buClr>
              <a:buSzPct val="45000"/>
            </a:pPr>
            <a:r>
              <a:rPr lang="ru-RU" sz="2400" b="0" strike="noStrike" spc="-1" dirty="0">
                <a:solidFill>
                  <a:srgbClr val="FFFFFF"/>
                </a:solidFill>
                <a:latin typeface="Arial"/>
              </a:rPr>
              <a:t>	</a:t>
            </a:r>
            <a:r>
              <a:rPr lang="ru-RU" sz="2400" b="0" strike="noStrike" spc="-1" dirty="0" smtClean="0">
                <a:solidFill>
                  <a:srgbClr val="000000"/>
                </a:solidFill>
                <a:latin typeface="Arial"/>
              </a:rPr>
              <a:t>В </a:t>
            </a:r>
            <a:r>
              <a:rPr lang="ru-RU" sz="2400" b="0" strike="noStrike" spc="-1" dirty="0">
                <a:solidFill>
                  <a:srgbClr val="000000"/>
                </a:solidFill>
                <a:latin typeface="Arial"/>
              </a:rPr>
              <a:t>декабре 1944г. гвардии старшина В.Д. Синенко демобилизован по ранению. До 1978 года жил в городе Беслане (Северная Осетия). Работал на железной дороге. С 1978г. жил в городе Светлограде Петровского района Ставропольского края. Умер в 2004 году.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Награжден </a:t>
            </a:r>
            <a:r>
              <a:rPr lang="ru-RU" sz="2400" b="0" strike="noStrike" spc="-1" dirty="0">
                <a:solidFill>
                  <a:srgbClr val="000000"/>
                </a:solidFill>
                <a:latin typeface="Arial"/>
              </a:rPr>
              <a:t>орденами Отечественной войны 1-й и 2-й степени, Славы 1-й, 2-й и 3-й степени, медалями. В г.Светлограде на доме, где жил Синенко В.Д. установлена, мемориальная доска.</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Shape 1"/>
          <p:cNvSpPr txBox="1"/>
          <p:nvPr/>
        </p:nvSpPr>
        <p:spPr>
          <a:xfrm>
            <a:off x="1039784" y="334945"/>
            <a:ext cx="8064000" cy="79200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Кириченко Александр Лукич</a:t>
            </a:r>
          </a:p>
        </p:txBody>
      </p:sp>
      <p:pic>
        <p:nvPicPr>
          <p:cNvPr id="66" name="Рисунок 65"/>
          <p:cNvPicPr/>
          <p:nvPr/>
        </p:nvPicPr>
        <p:blipFill>
          <a:blip r:embed="rId2"/>
          <a:stretch/>
        </p:blipFill>
        <p:spPr>
          <a:xfrm>
            <a:off x="906840" y="1224000"/>
            <a:ext cx="2549160" cy="3600000"/>
          </a:xfrm>
          <a:prstGeom prst="rect">
            <a:avLst/>
          </a:prstGeom>
          <a:ln>
            <a:noFill/>
          </a:ln>
        </p:spPr>
      </p:pic>
      <p:sp>
        <p:nvSpPr>
          <p:cNvPr id="67" name="TextShape 2"/>
          <p:cNvSpPr txBox="1"/>
          <p:nvPr/>
        </p:nvSpPr>
        <p:spPr>
          <a:xfrm>
            <a:off x="3397238" y="1079999"/>
            <a:ext cx="5818762" cy="4327043"/>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Кириченко </a:t>
            </a:r>
            <a:r>
              <a:rPr lang="ru-RU" sz="2400" b="0" strike="noStrike" spc="-1" dirty="0">
                <a:solidFill>
                  <a:srgbClr val="000000"/>
                </a:solidFill>
                <a:latin typeface="Arial"/>
              </a:rPr>
              <a:t>Александр Лукич – разведчик взвода управления 107-го гвардейского истребительно-противотанкового артиллерийского полка (8-я Мелитопольская отдельная истребительно-противотанковая артиллерийская бригада резерва главного командования, 69-я армия, 1-й Белорусский фронт), гвардии ефрейтор.</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Родился </a:t>
            </a:r>
            <a:r>
              <a:rPr lang="ru-RU" sz="2400" b="0" strike="noStrike" spc="-1" dirty="0">
                <a:solidFill>
                  <a:srgbClr val="000000"/>
                </a:solidFill>
                <a:latin typeface="Arial"/>
              </a:rPr>
              <a:t>10 декабря 1913 года в селе Петровское, ныне город Светлоград Ставропольского края, в крестьянской семье. Окончил 5 классов. Работал в колхозе, затем – на железной дороге.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ходе </a:t>
            </a:r>
            <a:r>
              <a:rPr lang="ru-RU" sz="2400" b="0" strike="noStrike" spc="-1" dirty="0" err="1">
                <a:solidFill>
                  <a:srgbClr val="000000"/>
                </a:solidFill>
                <a:latin typeface="Arial"/>
              </a:rPr>
              <a:t>Миусской</a:t>
            </a:r>
            <a:r>
              <a:rPr lang="ru-RU" sz="2400" b="0" strike="noStrike" spc="-1" dirty="0">
                <a:solidFill>
                  <a:srgbClr val="000000"/>
                </a:solidFill>
                <a:latin typeface="Arial"/>
              </a:rPr>
              <a:t> наступательной операции с 17 июля по        1 августа 1943 года 107-й гвардейский истребительно-противотанковый артиллерийский полк, продвигаясь за наступающими частями, принимал участие в отражении контратак танков противника и прикрытии флангов войск. В этих боях гвардии красноармеец А.Л. Кириченко, находясь на наблюдательном пункте, выявлял огневые средства, скопления пехоты, опорные и наблюдательные пункты противника. Будучи раненым, не ушел с поля боя и продолжал выполнять свои обязанности. Приказом командира полка награжден медалью «За отвагу»</a:t>
            </a: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325404" y="3406779"/>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Shape 1"/>
          <p:cNvSpPr txBox="1"/>
          <p:nvPr/>
        </p:nvSpPr>
        <p:spPr>
          <a:xfrm>
            <a:off x="720000" y="360000"/>
            <a:ext cx="8640000" cy="4968000"/>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уличных боях в городе Мелитополь Запорожской области (Украина) в сентябре 1943 года А.Л. Кириченко получил задачу восстановить связь штаба полка с огневыми подразделениями. Под разрывами вражеских снарядов и мин он устранил повреждения линии связи, обеспечив управление подразделениями в ходе боя. Приказом командира полка награжден второй медалью «За отвагу».</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июле 1944 года 8-я отдельная истребительно-противотанковая артиллерийская бригада была передислоцирована в полосу 1-го Белорусского фронта и приступила к подготовке к боевым действиям. С началом </a:t>
            </a:r>
            <a:r>
              <a:rPr lang="ru-RU" sz="2400" b="0" strike="noStrike" spc="-1" dirty="0" err="1">
                <a:solidFill>
                  <a:srgbClr val="000000"/>
                </a:solidFill>
                <a:latin typeface="Arial"/>
              </a:rPr>
              <a:t>Люблин-Брестской</a:t>
            </a:r>
            <a:r>
              <a:rPr lang="ru-RU" sz="2400" b="0" strike="noStrike" spc="-1" dirty="0">
                <a:solidFill>
                  <a:srgbClr val="000000"/>
                </a:solidFill>
                <a:latin typeface="Arial"/>
              </a:rPr>
              <a:t> наступательной операции при прорыве обороны противника, в ходе дальнейшего наступления, при форсировании рек Западный Буг и Висла в июле-августе 1944 года А.Л. Кириченко, продвигаясь со стрелковыми подразделениями и находясь на наблюдательном пункте командира полка, выявлял огневые средства и скопления пехоты противника и передавал разведывательные данные в штаб полка, способствуя артиллерийской поддержке наших частей. Командиром полка представлен к награждению орденом Отечественной войны   2-й степени.</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Приказом </a:t>
            </a:r>
            <a:r>
              <a:rPr lang="ru-RU" sz="2400" b="0" strike="noStrike" spc="-1" dirty="0">
                <a:solidFill>
                  <a:srgbClr val="000000"/>
                </a:solidFill>
                <a:latin typeface="Arial"/>
              </a:rPr>
              <a:t>командующего войсками 1-го Белорусского фронта от 19 августа 1944 года гвардии красноармеец Кириченко Александр Лукич награжден орденом Славы 3-й степени.</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ходе </a:t>
            </a:r>
            <a:r>
              <a:rPr lang="ru-RU" sz="2400" b="0" strike="noStrike" spc="-1" dirty="0" err="1">
                <a:solidFill>
                  <a:srgbClr val="000000"/>
                </a:solidFill>
                <a:latin typeface="Arial"/>
              </a:rPr>
              <a:t>Варшавско-Познанской</a:t>
            </a:r>
            <a:r>
              <a:rPr lang="ru-RU" sz="2400" b="0" strike="noStrike" spc="-1" dirty="0">
                <a:solidFill>
                  <a:srgbClr val="000000"/>
                </a:solidFill>
                <a:latin typeface="Arial"/>
              </a:rPr>
              <a:t> наступательной операции на подступах к городу Радом (ныне </a:t>
            </a:r>
            <a:r>
              <a:rPr lang="ru-RU" sz="2400" b="0" strike="noStrike" spc="-1" dirty="0" err="1">
                <a:solidFill>
                  <a:srgbClr val="000000"/>
                </a:solidFill>
                <a:latin typeface="Arial"/>
              </a:rPr>
              <a:t>Мазовецкое</a:t>
            </a:r>
            <a:r>
              <a:rPr lang="ru-RU" sz="2400" b="0" strike="noStrike" spc="-1" dirty="0">
                <a:solidFill>
                  <a:srgbClr val="000000"/>
                </a:solidFill>
                <a:latin typeface="Arial"/>
              </a:rPr>
              <a:t> воеводство, Польша) А.Л. Кириченко выявил 2 огневые точки противника, которые были уничтожены артиллерийским огнем. Продвигаясь в боевых порядках стрелкового подразделения, 17 января 1945 года из личного оружия уничтожил 3 немецких солдат и одного захватил в плен.</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Приказом </a:t>
            </a:r>
            <a:r>
              <a:rPr lang="ru-RU" sz="2400" b="0" strike="noStrike" spc="-1" dirty="0">
                <a:solidFill>
                  <a:srgbClr val="000000"/>
                </a:solidFill>
                <a:latin typeface="Arial"/>
              </a:rPr>
              <a:t>командующего войсками 1-го Белорусского фронта от 4 марта 1945 года гвардии красноармеец Кириченко Александр Лукич награжден орденом Славы 2-й степени.</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Shape 1"/>
          <p:cNvSpPr txBox="1"/>
          <p:nvPr/>
        </p:nvSpPr>
        <p:spPr>
          <a:xfrm>
            <a:off x="792000" y="192069"/>
            <a:ext cx="8496000" cy="5063931"/>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buFont typeface="Wingdings" charset="2"/>
              <a:buChar char=""/>
            </a:pP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С </a:t>
            </a:r>
            <a:r>
              <a:rPr lang="ru-RU" sz="2400" b="0" strike="noStrike" spc="-1" dirty="0">
                <a:solidFill>
                  <a:srgbClr val="000000"/>
                </a:solidFill>
                <a:latin typeface="Arial"/>
              </a:rPr>
              <a:t>началом Берлинской наступательной операции 16 апреля 1945 года севернее города </a:t>
            </a:r>
            <a:r>
              <a:rPr lang="ru-RU" sz="2400" b="0" strike="noStrike" spc="-1" dirty="0" err="1">
                <a:solidFill>
                  <a:srgbClr val="000000"/>
                </a:solidFill>
                <a:latin typeface="Arial"/>
              </a:rPr>
              <a:t>Лебус</a:t>
            </a:r>
            <a:r>
              <a:rPr lang="ru-RU" sz="2400" b="0" strike="noStrike" spc="-1" dirty="0">
                <a:solidFill>
                  <a:srgbClr val="000000"/>
                </a:solidFill>
                <a:latin typeface="Arial"/>
              </a:rPr>
              <a:t> (ныне район </a:t>
            </a:r>
            <a:r>
              <a:rPr lang="ru-RU" sz="2400" b="0" strike="noStrike" spc="-1" dirty="0" err="1">
                <a:solidFill>
                  <a:srgbClr val="000000"/>
                </a:solidFill>
                <a:latin typeface="Arial"/>
              </a:rPr>
              <a:t>Меркиш-Одерланд</a:t>
            </a:r>
            <a:r>
              <a:rPr lang="ru-RU" sz="2400" b="0" strike="noStrike" spc="-1" dirty="0">
                <a:solidFill>
                  <a:srgbClr val="000000"/>
                </a:solidFill>
                <a:latin typeface="Arial"/>
              </a:rPr>
              <a:t>, земля Бранденбург, Германия) А.Л. Кириченко выявил 3 пулеметные точки противника и передал их координаты нашим огневым подразделениям. В ходе дальнейшего наступления в районе населенного пункта </a:t>
            </a:r>
            <a:r>
              <a:rPr lang="ru-RU" sz="2400" b="0" strike="noStrike" spc="-1" dirty="0" err="1">
                <a:solidFill>
                  <a:srgbClr val="000000"/>
                </a:solidFill>
                <a:latin typeface="Arial"/>
              </a:rPr>
              <a:t>Аренсдорф</a:t>
            </a:r>
            <a:r>
              <a:rPr lang="ru-RU" sz="2400" b="0" strike="noStrike" spc="-1" dirty="0">
                <a:solidFill>
                  <a:srgbClr val="000000"/>
                </a:solidFill>
                <a:latin typeface="Arial"/>
              </a:rPr>
              <a:t> (ныне район </a:t>
            </a:r>
            <a:r>
              <a:rPr lang="ru-RU" sz="2400" b="0" strike="noStrike" spc="-1" dirty="0" err="1">
                <a:solidFill>
                  <a:srgbClr val="000000"/>
                </a:solidFill>
                <a:latin typeface="Arial"/>
              </a:rPr>
              <a:t>Тельтов-Флеминг</a:t>
            </a:r>
            <a:r>
              <a:rPr lang="ru-RU" sz="2400" b="0" strike="noStrike" spc="-1" dirty="0">
                <a:solidFill>
                  <a:srgbClr val="000000"/>
                </a:solidFill>
                <a:latin typeface="Arial"/>
              </a:rPr>
              <a:t>, земля Бранденбург, Германия) 22 апреля 1945 года в ближнем бою огнем из личного оружия уничтожил более 10 немецких солдат. Командиром полка представлен к награждению орденом Славы 1-й степени.</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уличных боях в Берлине с 29 апреля по 2 мая 1945 года А.Л. Кириченко, продвигаясь с передовыми стрелковыми подразделениями, выявил и передал координаты 2 самоходных орудий, 2 артиллерийских батарей и до 10 огневых точек противника, которые были уничтожены огнем нашей артиллерии. В ходе боев принимал участие в штурме опорных пунктов врага. Командиром полка представлен к награждению орденом Отечественной войны 1-й степени. Приказом командующего артиллерией 1-го Белорусского фронта награжден орденом Отечественной войны 2-й степени.</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Указом </a:t>
            </a:r>
            <a:r>
              <a:rPr lang="ru-RU" sz="2400" b="0" strike="noStrike" spc="-1" dirty="0">
                <a:solidFill>
                  <a:srgbClr val="000000"/>
                </a:solidFill>
                <a:latin typeface="Arial"/>
              </a:rPr>
              <a:t>Президиума Верховного Совета СССР от 15 мая 1946 года за образцовое выполнение боевых заданий командования в боях с немецко-фашистскими захватчиками на завершающем этапе Великой Отечественной войны гвардии ефрейтор Кириченко Александр Лукич награжден орденом Славы 1-й степени.</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1945 году демобилизован. Вернулся на родину. Работал весовщиком на железнодорожной станции Светлоград. Умер 22 августа 1963 года.</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городе Светлоград Ставропольского края установлен памятный знак А.Л. Кириченко на мемориале погибшим землякам и мемориальная доска на доме, в котором он жил.</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Shape 1"/>
          <p:cNvSpPr txBox="1"/>
          <p:nvPr/>
        </p:nvSpPr>
        <p:spPr>
          <a:xfrm>
            <a:off x="1039784" y="263507"/>
            <a:ext cx="8064000" cy="100800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Николаенко Роман Стефанович</a:t>
            </a:r>
          </a:p>
        </p:txBody>
      </p:sp>
      <p:pic>
        <p:nvPicPr>
          <p:cNvPr id="71" name="Рисунок 70"/>
          <p:cNvPicPr/>
          <p:nvPr/>
        </p:nvPicPr>
        <p:blipFill>
          <a:blip r:embed="rId2"/>
          <a:stretch/>
        </p:blipFill>
        <p:spPr>
          <a:xfrm>
            <a:off x="820440" y="1224000"/>
            <a:ext cx="2707560" cy="3600000"/>
          </a:xfrm>
          <a:prstGeom prst="rect">
            <a:avLst/>
          </a:prstGeom>
          <a:ln>
            <a:noFill/>
          </a:ln>
        </p:spPr>
      </p:pic>
      <p:sp>
        <p:nvSpPr>
          <p:cNvPr id="72" name="TextShape 2"/>
          <p:cNvSpPr txBox="1"/>
          <p:nvPr/>
        </p:nvSpPr>
        <p:spPr>
          <a:xfrm>
            <a:off x="3468676" y="1223999"/>
            <a:ext cx="5531324" cy="4111605"/>
          </a:xfrm>
          <a:prstGeom prst="rect">
            <a:avLst/>
          </a:prstGeom>
          <a:noFill/>
          <a:ln>
            <a:noFill/>
          </a:ln>
        </p:spPr>
        <p:txBody>
          <a:bodyPr lIns="0" tIns="0" rIns="0" bIns="0">
            <a:normAutofit fontScale="70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Николаенко </a:t>
            </a:r>
            <a:r>
              <a:rPr lang="ru-RU" sz="2400" b="0" strike="noStrike" spc="-1" dirty="0">
                <a:solidFill>
                  <a:srgbClr val="000000"/>
                </a:solidFill>
                <a:latin typeface="Arial"/>
              </a:rPr>
              <a:t>Роман Стефанович – командир взвода 8-го отдельного гвардейского </a:t>
            </a:r>
            <a:r>
              <a:rPr lang="ru-RU" sz="2400" b="0" strike="noStrike" spc="-1" dirty="0" err="1">
                <a:solidFill>
                  <a:srgbClr val="000000"/>
                </a:solidFill>
                <a:latin typeface="Arial"/>
              </a:rPr>
              <a:t>Корсуньского</a:t>
            </a:r>
            <a:r>
              <a:rPr lang="ru-RU" sz="2400" b="0" strike="noStrike" spc="-1" dirty="0">
                <a:solidFill>
                  <a:srgbClr val="000000"/>
                </a:solidFill>
                <a:latin typeface="Arial"/>
              </a:rPr>
              <a:t> танкового полка 19-го </a:t>
            </a:r>
            <a:r>
              <a:rPr lang="ru-RU" sz="2400" b="0" strike="noStrike" spc="-1" dirty="0" err="1">
                <a:solidFill>
                  <a:srgbClr val="000000"/>
                </a:solidFill>
                <a:latin typeface="Arial"/>
              </a:rPr>
              <a:t>Перекопского</a:t>
            </a:r>
            <a:r>
              <a:rPr lang="ru-RU" sz="2400" b="0" strike="noStrike" spc="-1" dirty="0">
                <a:solidFill>
                  <a:srgbClr val="000000"/>
                </a:solidFill>
                <a:latin typeface="Arial"/>
              </a:rPr>
              <a:t> танкового корпуса 1-го Прибалтийского фронта, гвардии лейтенант.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Родился </a:t>
            </a:r>
            <a:r>
              <a:rPr lang="ru-RU" sz="2400" b="0" strike="noStrike" spc="-1" dirty="0">
                <a:solidFill>
                  <a:srgbClr val="000000"/>
                </a:solidFill>
                <a:latin typeface="Arial"/>
              </a:rPr>
              <a:t>29 сентября 1918 года на хуторе Солёное Озеро Петровского района Ставропольского края в семье крестьянина. Жил в городе Светлоград. Окончил среднюю школу. Работал автомехаником.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 </a:t>
            </a:r>
            <a:r>
              <a:rPr lang="ru-RU" sz="2400" b="0" strike="noStrike" spc="-1" dirty="0">
                <a:solidFill>
                  <a:srgbClr val="000000"/>
                </a:solidFill>
                <a:latin typeface="Arial"/>
              </a:rPr>
              <a:t>фронтах Великой Отечественной войны с февраля 1942 года. Был механиком-водителем танка, командиром танка, взвода. Воевал на Крымском, Юго-Восточном, 1-м Прибалтийском фронтах. В 1943 году окончил Саратовское танковое училище. Член ВКП(б) с 1941 года. В боях получил 2 тяжёлых ранения и контузии. </a:t>
            </a:r>
            <a:endParaRPr lang="ru-RU" sz="2400" b="0" strike="noStrike" spc="-1" dirty="0">
              <a:solidFill>
                <a:srgbClr val="FFFFFF"/>
              </a:solidFill>
              <a:latin typeface="Arial"/>
            </a:endParaRPr>
          </a:p>
          <a:p>
            <a:pPr marL="432000" indent="-324000">
              <a:spcAft>
                <a:spcPts val="1063"/>
              </a:spcAft>
              <a:buClr>
                <a:srgbClr val="FFFFFF"/>
              </a:buClr>
              <a:buSzPct val="45000"/>
              <a:buFont typeface="Wingdings" charset="2"/>
              <a:buChar char=""/>
            </a:pP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396842" y="3121027"/>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Shape 1"/>
          <p:cNvSpPr txBox="1"/>
          <p:nvPr/>
        </p:nvSpPr>
        <p:spPr>
          <a:xfrm>
            <a:off x="682594" y="406383"/>
            <a:ext cx="8643998" cy="4929222"/>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Участвовал</a:t>
            </a:r>
            <a:r>
              <a:rPr lang="ru-RU" sz="2400" b="0" strike="noStrike" spc="-1" dirty="0">
                <a:solidFill>
                  <a:srgbClr val="000000"/>
                </a:solidFill>
                <a:latin typeface="Arial"/>
              </a:rPr>
              <a:t>: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 </a:t>
            </a:r>
            <a:r>
              <a:rPr lang="ru-RU" sz="2400" b="0" strike="noStrike" spc="-1" dirty="0">
                <a:solidFill>
                  <a:srgbClr val="000000"/>
                </a:solidFill>
                <a:latin typeface="Arial"/>
              </a:rPr>
              <a:t>в боях в Крыму на </a:t>
            </a:r>
            <a:r>
              <a:rPr lang="ru-RU" sz="2400" b="0" strike="noStrike" spc="-1" dirty="0" err="1">
                <a:solidFill>
                  <a:srgbClr val="000000"/>
                </a:solidFill>
                <a:latin typeface="Arial"/>
              </a:rPr>
              <a:t>Ак-Монайском</a:t>
            </a:r>
            <a:r>
              <a:rPr lang="ru-RU" sz="2400" b="0" strike="noStrike" spc="-1" dirty="0">
                <a:solidFill>
                  <a:srgbClr val="000000"/>
                </a:solidFill>
                <a:latin typeface="Arial"/>
              </a:rPr>
              <a:t> перешейке и в районе Керчи, в обороне Сталинграда в большой излучине Дона и на окраинах города – в 1942 году;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 </a:t>
            </a:r>
            <a:r>
              <a:rPr lang="ru-RU" sz="2400" b="0" strike="noStrike" spc="-1" dirty="0">
                <a:solidFill>
                  <a:srgbClr val="000000"/>
                </a:solidFill>
                <a:latin typeface="Arial"/>
              </a:rPr>
              <a:t>в оборонительных боях в Прибалтике в районе городов Ауце и Добеле, в боях с Курляндской группировкой противника – в 1944.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Командир </a:t>
            </a:r>
            <a:r>
              <a:rPr lang="ru-RU" sz="2400" b="0" strike="noStrike" spc="-1" dirty="0">
                <a:solidFill>
                  <a:srgbClr val="000000"/>
                </a:solidFill>
                <a:latin typeface="Arial"/>
              </a:rPr>
              <a:t>взвода танков Т-34 гвардии лейтенант Николаенко в бою 26 августа 1944 года на подступах к Риге отразил огнём своего взвода 2 вражеские атаки, уничтожил 6 тяжёлых танков «тигр», 4 противотанковые пушки, более 150 гитлеровцев. Стойко оборонялся, не давая врагу возможности перерезать магистраль Ауце – Бене (</a:t>
            </a:r>
            <a:r>
              <a:rPr lang="ru-RU" sz="2400" b="0" strike="noStrike" spc="-1" dirty="0" err="1">
                <a:solidFill>
                  <a:srgbClr val="000000"/>
                </a:solidFill>
                <a:latin typeface="Arial"/>
              </a:rPr>
              <a:t>Добельский</a:t>
            </a:r>
            <a:r>
              <a:rPr lang="ru-RU" sz="2400" b="0" strike="noStrike" spc="-1" dirty="0">
                <a:solidFill>
                  <a:srgbClr val="000000"/>
                </a:solidFill>
                <a:latin typeface="Arial"/>
              </a:rPr>
              <a:t> район, Латвия).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Указом </a:t>
            </a:r>
            <a:r>
              <a:rPr lang="ru-RU" sz="2400" b="0" strike="noStrike" spc="-1" dirty="0">
                <a:solidFill>
                  <a:srgbClr val="000000"/>
                </a:solidFill>
                <a:latin typeface="Arial"/>
              </a:rPr>
              <a:t>Президиума Верховного Совета СССР от 24 марта 1945 года за образцовое выполнение боевых заданий командования на фронте борьбы с немецко-фашистскими захватчиками и проявленные при этом мужество и героизм гвардии лейтенанту Николаенко Роману Стефановичу присвоено звание Героя Советского Союза.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26 </a:t>
            </a:r>
            <a:r>
              <a:rPr lang="ru-RU" sz="2400" b="0" strike="noStrike" spc="-1" dirty="0">
                <a:solidFill>
                  <a:srgbClr val="000000"/>
                </a:solidFill>
                <a:latin typeface="Arial"/>
              </a:rPr>
              <a:t>декабря 1944 года при прорыве обороны противника в районе посёлка Бене (Латвия) гвардии лейтенант Николаенко погиб. Похоронен на месте боя в населённом пункте </a:t>
            </a:r>
            <a:r>
              <a:rPr lang="ru-RU" sz="2400" b="0" strike="noStrike" spc="-1" dirty="0" err="1">
                <a:solidFill>
                  <a:srgbClr val="000000"/>
                </a:solidFill>
                <a:latin typeface="Arial"/>
              </a:rPr>
              <a:t>Рогас</a:t>
            </a:r>
            <a:r>
              <a:rPr lang="ru-RU" sz="2400" b="0" strike="noStrike" spc="-1" dirty="0">
                <a:solidFill>
                  <a:srgbClr val="000000"/>
                </a:solidFill>
                <a:latin typeface="Arial"/>
              </a:rPr>
              <a:t> (ныне в черте посёлка Бене </a:t>
            </a:r>
            <a:r>
              <a:rPr lang="ru-RU" sz="2400" b="0" strike="noStrike" spc="-1" dirty="0" err="1">
                <a:solidFill>
                  <a:srgbClr val="000000"/>
                </a:solidFill>
                <a:latin typeface="Arial"/>
              </a:rPr>
              <a:t>Добельского</a:t>
            </a:r>
            <a:r>
              <a:rPr lang="ru-RU" sz="2400" b="0" strike="noStrike" spc="-1" dirty="0">
                <a:solidFill>
                  <a:srgbClr val="000000"/>
                </a:solidFill>
                <a:latin typeface="Arial"/>
              </a:rPr>
              <a:t> района).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посёлке Бене на могиле установлен обелиск, у школы № 1 в городе Светлоград – бюст Героя. Его именем названа улица в городе Светлоград Ставропольского края.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Награждён </a:t>
            </a:r>
            <a:r>
              <a:rPr lang="ru-RU" sz="2400" b="0" strike="noStrike" spc="-1" dirty="0">
                <a:solidFill>
                  <a:srgbClr val="000000"/>
                </a:solidFill>
                <a:latin typeface="Arial"/>
              </a:rPr>
              <a:t>орденами Ленина, Красной Звезды. </a:t>
            </a:r>
            <a:endParaRPr lang="ru-RU" sz="2400" b="0" strike="noStrike" spc="-1" dirty="0">
              <a:solidFill>
                <a:srgbClr val="FFFFFF"/>
              </a:solidFill>
              <a:latin typeface="Arial"/>
            </a:endParaRPr>
          </a:p>
          <a:p>
            <a:pPr marL="432000" indent="-324000">
              <a:spcAft>
                <a:spcPts val="1063"/>
              </a:spcAft>
              <a:buClr>
                <a:srgbClr val="FFFFFF"/>
              </a:buClr>
              <a:buSzPct val="45000"/>
              <a:buFont typeface="Wingdings" charset="2"/>
              <a:buChar char=""/>
            </a:pP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Shape 1"/>
          <p:cNvSpPr txBox="1"/>
          <p:nvPr/>
        </p:nvSpPr>
        <p:spPr>
          <a:xfrm>
            <a:off x="1008000" y="268200"/>
            <a:ext cx="8064000" cy="97596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Мирошниченко Николай </a:t>
            </a:r>
            <a:r>
              <a:rPr lang="ru-RU" sz="3300" b="1" strike="noStrike" spc="-1" dirty="0" err="1">
                <a:solidFill>
                  <a:schemeClr val="accent2">
                    <a:lumMod val="50000"/>
                  </a:schemeClr>
                </a:solidFill>
                <a:latin typeface="Arial"/>
              </a:rPr>
              <a:t>Прокофьевич</a:t>
            </a:r>
            <a:endParaRPr lang="ru-RU" sz="3300" b="1" strike="noStrike" spc="-1" dirty="0">
              <a:solidFill>
                <a:schemeClr val="accent2">
                  <a:lumMod val="50000"/>
                </a:schemeClr>
              </a:solidFill>
              <a:latin typeface="Arial"/>
            </a:endParaRPr>
          </a:p>
        </p:txBody>
      </p:sp>
      <p:pic>
        <p:nvPicPr>
          <p:cNvPr id="75" name="Рисунок 74"/>
          <p:cNvPicPr/>
          <p:nvPr/>
        </p:nvPicPr>
        <p:blipFill>
          <a:blip r:embed="rId2"/>
          <a:stretch/>
        </p:blipFill>
        <p:spPr>
          <a:xfrm>
            <a:off x="884880" y="1224000"/>
            <a:ext cx="2571120" cy="3600000"/>
          </a:xfrm>
          <a:prstGeom prst="rect">
            <a:avLst/>
          </a:prstGeom>
          <a:ln>
            <a:noFill/>
          </a:ln>
        </p:spPr>
      </p:pic>
      <p:sp>
        <p:nvSpPr>
          <p:cNvPr id="76" name="TextShape 2"/>
          <p:cNvSpPr txBox="1"/>
          <p:nvPr/>
        </p:nvSpPr>
        <p:spPr>
          <a:xfrm>
            <a:off x="3397238" y="1244160"/>
            <a:ext cx="5962762" cy="4155840"/>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Мирошниченко </a:t>
            </a:r>
            <a:r>
              <a:rPr lang="ru-RU" sz="2400" b="0" strike="noStrike" spc="-1" dirty="0">
                <a:solidFill>
                  <a:srgbClr val="000000"/>
                </a:solidFill>
                <a:latin typeface="Arial"/>
              </a:rPr>
              <a:t>Николай </a:t>
            </a:r>
            <a:r>
              <a:rPr lang="ru-RU" sz="2400" b="0" strike="noStrike" spc="-1" dirty="0" err="1">
                <a:solidFill>
                  <a:srgbClr val="000000"/>
                </a:solidFill>
                <a:latin typeface="Arial"/>
              </a:rPr>
              <a:t>Прокофьевич</a:t>
            </a:r>
            <a:r>
              <a:rPr lang="ru-RU" sz="2400" b="0" strike="noStrike" spc="-1" dirty="0">
                <a:solidFill>
                  <a:srgbClr val="000000"/>
                </a:solidFill>
                <a:latin typeface="Arial"/>
              </a:rPr>
              <a:t> - командир эскадрильи 34-го гвардейского бомбардировочного Тихвинского Краснознамённого ордена Кутузова 3-й степени авиационного полка (276-я бомбардировочная Гатчинская дважды Краснознамённая ордена Суворова 2-й степени авиационная дивизия, 1-я воздушная армия, 3-й Белорусский фронт), гвардии старший лейтенант.</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Родился </a:t>
            </a:r>
            <a:r>
              <a:rPr lang="ru-RU" sz="2400" b="0" strike="noStrike" spc="-1" dirty="0">
                <a:solidFill>
                  <a:srgbClr val="000000"/>
                </a:solidFill>
                <a:latin typeface="Arial"/>
              </a:rPr>
              <a:t>20 октября 1920 года в селе Петровское, ныне город Светлоград Ставропольского края в рабочей семье. Некоторое время проживал в Киргизской ССР, где окончил </a:t>
            </a:r>
            <a:r>
              <a:rPr lang="ru-RU" sz="2400" b="0" strike="noStrike" spc="-1" dirty="0" err="1">
                <a:solidFill>
                  <a:srgbClr val="000000"/>
                </a:solidFill>
                <a:latin typeface="Arial"/>
              </a:rPr>
              <a:t>Фрунзенский</a:t>
            </a:r>
            <a:r>
              <a:rPr lang="ru-RU" sz="2400" b="0" strike="noStrike" spc="-1" dirty="0">
                <a:solidFill>
                  <a:srgbClr val="000000"/>
                </a:solidFill>
                <a:latin typeface="Arial"/>
              </a:rPr>
              <a:t> коммунально-строительный техникум и аэроклуб.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9 </a:t>
            </a:r>
            <a:r>
              <a:rPr lang="ru-RU" sz="2400" b="0" strike="noStrike" spc="-1" dirty="0">
                <a:solidFill>
                  <a:srgbClr val="000000"/>
                </a:solidFill>
                <a:latin typeface="Arial"/>
              </a:rPr>
              <a:t>июня 1943 года Николай Мирошниченко вместе с девятью Пе-2 вылетел на бомбардировку вражеского аэродрома противника </a:t>
            </a:r>
            <a:r>
              <a:rPr lang="ru-RU" sz="2400" b="0" strike="noStrike" spc="-1" dirty="0" err="1">
                <a:solidFill>
                  <a:srgbClr val="000000"/>
                </a:solidFill>
                <a:latin typeface="Arial"/>
              </a:rPr>
              <a:t>Сиверская</a:t>
            </a:r>
            <a:r>
              <a:rPr lang="ru-RU" sz="2400" b="0" strike="noStrike" spc="-1" dirty="0">
                <a:solidFill>
                  <a:srgbClr val="000000"/>
                </a:solidFill>
                <a:latin typeface="Arial"/>
              </a:rPr>
              <a:t> (Ленинградская область). Результатом этого налета стали 13 уничтоженных вражеских самолета и подорванные вражеские склады с топливом и боеприпасами. </a:t>
            </a: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396842" y="3406779"/>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Shape 1"/>
          <p:cNvSpPr txBox="1"/>
          <p:nvPr/>
        </p:nvSpPr>
        <p:spPr>
          <a:xfrm>
            <a:off x="611156" y="406383"/>
            <a:ext cx="8643998" cy="5112000"/>
          </a:xfrm>
          <a:prstGeom prst="rect">
            <a:avLst/>
          </a:prstGeom>
          <a:noFill/>
          <a:ln>
            <a:noFill/>
          </a:ln>
        </p:spPr>
        <p:txBody>
          <a:bodyPr lIns="0" tIns="0" rIns="0" bIns="0">
            <a:normAutofit fontScale="47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18 </a:t>
            </a:r>
            <a:r>
              <a:rPr lang="ru-RU" sz="2400" b="0" strike="noStrike" spc="-1" dirty="0">
                <a:solidFill>
                  <a:srgbClr val="000000"/>
                </a:solidFill>
                <a:latin typeface="Arial"/>
              </a:rPr>
              <a:t>июля Николай Мирошниченко совершил 3 успешных боевых вылета без прикрытия, целью которых должна была быть разведка маршрута: Красногвардейск—</a:t>
            </a:r>
            <a:r>
              <a:rPr lang="ru-RU" sz="2400" b="0" strike="noStrike" spc="-1" dirty="0" err="1">
                <a:solidFill>
                  <a:srgbClr val="000000"/>
                </a:solidFill>
                <a:latin typeface="Arial"/>
              </a:rPr>
              <a:t>Сиверская</a:t>
            </a:r>
            <a:r>
              <a:rPr lang="ru-RU" sz="2400" b="0" strike="noStrike" spc="-1" dirty="0">
                <a:solidFill>
                  <a:srgbClr val="000000"/>
                </a:solidFill>
                <a:latin typeface="Arial"/>
              </a:rPr>
              <a:t>—Владимирская—</a:t>
            </a:r>
            <a:r>
              <a:rPr lang="ru-RU" sz="2400" b="0" strike="noStrike" spc="-1" dirty="0" err="1">
                <a:solidFill>
                  <a:srgbClr val="000000"/>
                </a:solidFill>
                <a:latin typeface="Arial"/>
              </a:rPr>
              <a:t>Новолисино</a:t>
            </a:r>
            <a:r>
              <a:rPr lang="ru-RU" sz="2400" b="0" strike="noStrike" spc="-1" dirty="0">
                <a:solidFill>
                  <a:srgbClr val="000000"/>
                </a:solidFill>
                <a:latin typeface="Arial"/>
              </a:rPr>
              <a:t>—Тосно—</a:t>
            </a:r>
            <a:r>
              <a:rPr lang="ru-RU" sz="2400" b="0" strike="noStrike" spc="-1" dirty="0" err="1">
                <a:solidFill>
                  <a:srgbClr val="000000"/>
                </a:solidFill>
                <a:latin typeface="Arial"/>
              </a:rPr>
              <a:t>Войтолово</a:t>
            </a:r>
            <a:r>
              <a:rPr lang="ru-RU" sz="2400" b="0" strike="noStrike" spc="-1" dirty="0">
                <a:solidFill>
                  <a:srgbClr val="000000"/>
                </a:solidFill>
                <a:latin typeface="Arial"/>
              </a:rPr>
              <a:t>. На следующий день Николай Мирошниченко вылетел на железнодорожные станции </a:t>
            </a:r>
            <a:r>
              <a:rPr lang="ru-RU" sz="2400" b="0" strike="noStrike" spc="-1" dirty="0" err="1">
                <a:solidFill>
                  <a:srgbClr val="000000"/>
                </a:solidFill>
                <a:latin typeface="Arial"/>
              </a:rPr>
              <a:t>Новолисино</a:t>
            </a:r>
            <a:r>
              <a:rPr lang="ru-RU" sz="2400" b="0" strike="noStrike" spc="-1" dirty="0">
                <a:solidFill>
                  <a:srgbClr val="000000"/>
                </a:solidFill>
                <a:latin typeface="Arial"/>
              </a:rPr>
              <a:t> и Владимирская с целью их разведки и бомбежки. После того как были сфотографированы пункты Николай Мирошниченко разбомбил железнодорожное полотно и станционное здание.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25 </a:t>
            </a:r>
            <a:r>
              <a:rPr lang="ru-RU" sz="2400" b="0" strike="noStrike" spc="-1" dirty="0">
                <a:solidFill>
                  <a:srgbClr val="000000"/>
                </a:solidFill>
                <a:latin typeface="Arial"/>
              </a:rPr>
              <a:t>июля Николай Мирошниченко вместе с пятью самолетами Пе-2 отправился на бомбардировку переднего края вражеской обороны в близи Лобаново. Итогом этого рейда стали разрушенный мост через Мга, разрушенные жилые дома и разбита вражеская артиллерийская батарея.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8 </a:t>
            </a:r>
            <a:r>
              <a:rPr lang="ru-RU" sz="2400" b="0" strike="noStrike" spc="-1" dirty="0">
                <a:solidFill>
                  <a:srgbClr val="000000"/>
                </a:solidFill>
                <a:latin typeface="Arial"/>
              </a:rPr>
              <a:t>сентября Николай Мирошниченко вылетел в роли ведущего пары самолетов Пе-2. Во время выполнения поставленной боевой задачи на высоте 3,5 километров Николай Мирошниченко уничтожил вражескую дальнобойную батарею, которая вела обстрел Ленинграда.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26 </a:t>
            </a:r>
            <a:r>
              <a:rPr lang="ru-RU" sz="2400" b="0" strike="noStrike" spc="-1" dirty="0">
                <a:solidFill>
                  <a:srgbClr val="000000"/>
                </a:solidFill>
                <a:latin typeface="Arial"/>
              </a:rPr>
              <a:t>февраля 1944 года Николай Мирошниченко вылетел в роли ведущего шести самолетов Пе-2 в составе группы из 12 машин для бомбардировки вражеского аэродрома Тарту (ныне Эстония). После преодоления вражеских зенитных орудий, группа попала под вражескую атаку восьми самолетов </a:t>
            </a:r>
            <a:r>
              <a:rPr lang="ru-RU" sz="2400" b="0" strike="noStrike" spc="-1" dirty="0" err="1">
                <a:solidFill>
                  <a:srgbClr val="000000"/>
                </a:solidFill>
                <a:latin typeface="Arial"/>
              </a:rPr>
              <a:t>Focke-Wulf</a:t>
            </a:r>
            <a:r>
              <a:rPr lang="ru-RU" sz="2400" b="0" strike="noStrike" spc="-1" dirty="0">
                <a:solidFill>
                  <a:srgbClr val="000000"/>
                </a:solidFill>
                <a:latin typeface="Arial"/>
              </a:rPr>
              <a:t> </a:t>
            </a:r>
            <a:r>
              <a:rPr lang="ru-RU" sz="2400" b="0" strike="noStrike" spc="-1" dirty="0" err="1">
                <a:solidFill>
                  <a:srgbClr val="000000"/>
                </a:solidFill>
                <a:latin typeface="Arial"/>
              </a:rPr>
              <a:t>Fw</a:t>
            </a:r>
            <a:r>
              <a:rPr lang="ru-RU" sz="2400" b="0" strike="noStrike" spc="-1" dirty="0">
                <a:solidFill>
                  <a:srgbClr val="000000"/>
                </a:solidFill>
                <a:latin typeface="Arial"/>
              </a:rPr>
              <a:t> 190 </a:t>
            </a:r>
            <a:r>
              <a:rPr lang="ru-RU" sz="2400" b="0" strike="noStrike" spc="-1" dirty="0" err="1">
                <a:solidFill>
                  <a:srgbClr val="000000"/>
                </a:solidFill>
                <a:latin typeface="Arial"/>
              </a:rPr>
              <a:t>Würger</a:t>
            </a:r>
            <a:r>
              <a:rPr lang="ru-RU" sz="2400" b="0" strike="noStrike" spc="-1" dirty="0">
                <a:solidFill>
                  <a:srgbClr val="000000"/>
                </a:solidFill>
                <a:latin typeface="Arial"/>
              </a:rPr>
              <a:t>. Удачно маневрируя, группа подбила 4 вражеских самолета и подожгла 5 самолетов которые находились на стоянке.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7 </a:t>
            </a:r>
            <a:r>
              <a:rPr lang="ru-RU" sz="2400" b="0" strike="noStrike" spc="-1" dirty="0">
                <a:solidFill>
                  <a:srgbClr val="000000"/>
                </a:solidFill>
                <a:latin typeface="Arial"/>
              </a:rPr>
              <a:t>марта Николай Мирошниченко вместе с девятью Пе-2 отправился на бомбардировку того же аэродрома Тарту. Группа вновь преодолела огонь вражеских зенитных орудий и уничтожила 17 вражеских самолетов, которые находились на земле.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4 </a:t>
            </a:r>
            <a:r>
              <a:rPr lang="ru-RU" sz="2400" b="0" strike="noStrike" spc="-1" dirty="0">
                <a:solidFill>
                  <a:srgbClr val="000000"/>
                </a:solidFill>
                <a:latin typeface="Arial"/>
              </a:rPr>
              <a:t>апреля 1944 года Николай Мирошниченко вылетел в группе восьми самолетов Пе-2 для бомбардировки железнодорожных эшелонов на станции Тарту. На пути группа была перехвачена тридцатью вражескими </a:t>
            </a:r>
            <a:r>
              <a:rPr lang="ru-RU" sz="2400" b="0" strike="noStrike" spc="-1" dirty="0" err="1">
                <a:solidFill>
                  <a:srgbClr val="000000"/>
                </a:solidFill>
                <a:latin typeface="Arial"/>
              </a:rPr>
              <a:t>Focke-Wulf</a:t>
            </a:r>
            <a:r>
              <a:rPr lang="ru-RU" sz="2400" b="0" strike="noStrike" spc="-1" dirty="0">
                <a:solidFill>
                  <a:srgbClr val="000000"/>
                </a:solidFill>
                <a:latin typeface="Arial"/>
              </a:rPr>
              <a:t> </a:t>
            </a:r>
            <a:r>
              <a:rPr lang="ru-RU" sz="2400" b="0" strike="noStrike" spc="-1" dirty="0" err="1">
                <a:solidFill>
                  <a:srgbClr val="000000"/>
                </a:solidFill>
                <a:latin typeface="Arial"/>
              </a:rPr>
              <a:t>Fw</a:t>
            </a:r>
            <a:r>
              <a:rPr lang="ru-RU" sz="2400" b="0" strike="noStrike" spc="-1" dirty="0">
                <a:solidFill>
                  <a:srgbClr val="000000"/>
                </a:solidFill>
                <a:latin typeface="Arial"/>
              </a:rPr>
              <a:t> 190 </a:t>
            </a:r>
            <a:r>
              <a:rPr lang="ru-RU" sz="2400" b="0" strike="noStrike" spc="-1" dirty="0" err="1">
                <a:solidFill>
                  <a:srgbClr val="000000"/>
                </a:solidFill>
                <a:latin typeface="Arial"/>
              </a:rPr>
              <a:t>Würger</a:t>
            </a:r>
            <a:r>
              <a:rPr lang="ru-RU" sz="2400" b="0" strike="noStrike" spc="-1" dirty="0">
                <a:solidFill>
                  <a:srgbClr val="000000"/>
                </a:solidFill>
                <a:latin typeface="Arial"/>
              </a:rPr>
              <a:t> и </a:t>
            </a:r>
            <a:r>
              <a:rPr lang="ru-RU" sz="2400" b="0" strike="noStrike" spc="-1" dirty="0" err="1">
                <a:solidFill>
                  <a:srgbClr val="000000"/>
                </a:solidFill>
                <a:latin typeface="Arial"/>
              </a:rPr>
              <a:t>Messerschmitt</a:t>
            </a:r>
            <a:r>
              <a:rPr lang="ru-RU" sz="2400" b="0" strike="noStrike" spc="-1" dirty="0">
                <a:solidFill>
                  <a:srgbClr val="000000"/>
                </a:solidFill>
                <a:latin typeface="Arial"/>
              </a:rPr>
              <a:t> Bf.109. Однако группа смогла отбить многочисленные вражеские атаки и сумела нанести 4 прямые попадания в железнодорожные эшелоны, а также были уничтожены или повреждены: станционная постройка, городские попадания и аэродром. Во время этого воздушного боя Николай Мирошниченко получил тяжёлое ранение в ноги, но при этом сумел привести и посадить свой самолёт на аэродром после чего потерял сознание.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19 </a:t>
            </a:r>
            <a:r>
              <a:rPr lang="ru-RU" sz="2400" b="0" strike="noStrike" spc="-1" dirty="0">
                <a:solidFill>
                  <a:srgbClr val="000000"/>
                </a:solidFill>
                <a:latin typeface="Arial"/>
              </a:rPr>
              <a:t>сентября Николай Мирошниченко был ведущим девяти самолетов Пе-23 и находясь в составе полка вел бомбардировку вражеских железнодорожных эшелонов, которые находились на станции </a:t>
            </a:r>
            <a:r>
              <a:rPr lang="ru-RU" sz="2400" b="0" strike="noStrike" spc="-1" dirty="0" err="1">
                <a:solidFill>
                  <a:srgbClr val="000000"/>
                </a:solidFill>
                <a:latin typeface="Arial"/>
              </a:rPr>
              <a:t>Реквере</a:t>
            </a:r>
            <a:r>
              <a:rPr lang="ru-RU" sz="2400" b="0" strike="noStrike" spc="-1" dirty="0">
                <a:solidFill>
                  <a:srgbClr val="000000"/>
                </a:solidFill>
                <a:latin typeface="Arial"/>
              </a:rPr>
              <a:t> (Эстония). Итогом налета стало 3 сожжённых железнодорожных эшелона и пакгауз, так же были разрушены или повреждены: 25 зданий находившихся в поселке и 150 метров железнодорожных путей. </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Shape 1"/>
          <p:cNvSpPr txBox="1"/>
          <p:nvPr/>
        </p:nvSpPr>
        <p:spPr>
          <a:xfrm>
            <a:off x="396842" y="334945"/>
            <a:ext cx="8822030" cy="5040000"/>
          </a:xfrm>
          <a:prstGeom prst="rect">
            <a:avLst/>
          </a:prstGeom>
          <a:noFill/>
          <a:ln>
            <a:noFill/>
          </a:ln>
        </p:spPr>
        <p:txBody>
          <a:bodyPr lIns="0" tIns="0" rIns="0" bIns="0">
            <a:normAutofit fontScale="40000" lnSpcReduction="20000"/>
          </a:bodyPr>
          <a:lstStyle/>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10 октября в группе из 18 самолетов совершил бомбардировку вражеской артиллерийской батареи. Во время этой бомбардировки была уничтожена артиллерийская батарея, 10 домов и землянки.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12 января 1945 года Николай Мирошниченко отправился ведущим звена Пе-2 с целью нанесения бомбового удара по вражеским позициям. Во время рейда звеном было уничтожило 5 зданий, разрушило 75 метров автомобильной дороги и 4 раза были отмечены прямые попадания по траншеям.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20 января 1945 года Николай Мирошниченко находясь в составе полка два раза водил подчиненную ему эскадрилью на бомбардировку </a:t>
            </a:r>
            <a:r>
              <a:rPr lang="ru-RU" sz="2400" b="0" strike="noStrike" spc="-1" dirty="0" err="1">
                <a:solidFill>
                  <a:srgbClr val="000000"/>
                </a:solidFill>
                <a:latin typeface="Arial"/>
              </a:rPr>
              <a:t>Инстенбурга</a:t>
            </a:r>
            <a:r>
              <a:rPr lang="ru-RU" sz="2400" b="0" strike="noStrike" spc="-1" dirty="0">
                <a:solidFill>
                  <a:srgbClr val="000000"/>
                </a:solidFill>
                <a:latin typeface="Arial"/>
              </a:rPr>
              <a:t> и </a:t>
            </a:r>
            <a:r>
              <a:rPr lang="ru-RU" sz="2400" b="0" strike="noStrike" spc="-1" dirty="0" err="1">
                <a:solidFill>
                  <a:srgbClr val="000000"/>
                </a:solidFill>
                <a:latin typeface="Arial"/>
              </a:rPr>
              <a:t>Гумбинен</a:t>
            </a:r>
            <a:r>
              <a:rPr lang="ru-RU" sz="2400" b="0" strike="noStrike" spc="-1" dirty="0">
                <a:solidFill>
                  <a:srgbClr val="000000"/>
                </a:solidFill>
                <a:latin typeface="Arial"/>
              </a:rPr>
              <a:t> (ныне оба находятся в Калининградской области). Результатом бомбардировки </a:t>
            </a:r>
            <a:r>
              <a:rPr lang="ru-RU" sz="2400" b="0" strike="noStrike" spc="-1" dirty="0" err="1">
                <a:solidFill>
                  <a:srgbClr val="000000"/>
                </a:solidFill>
                <a:latin typeface="Arial"/>
              </a:rPr>
              <a:t>Инстенбурга</a:t>
            </a:r>
            <a:r>
              <a:rPr lang="ru-RU" sz="2400" b="0" strike="noStrike" spc="-1" dirty="0">
                <a:solidFill>
                  <a:srgbClr val="000000"/>
                </a:solidFill>
                <a:latin typeface="Arial"/>
              </a:rPr>
              <a:t> стало 30 разрушенных и поврежденных зданий, так же было уничтожено до 60 метров железнодорожных путей.. Во время подлета к городу </a:t>
            </a:r>
            <a:r>
              <a:rPr lang="ru-RU" sz="2400" b="0" strike="noStrike" spc="-1" dirty="0" err="1">
                <a:solidFill>
                  <a:srgbClr val="000000"/>
                </a:solidFill>
                <a:latin typeface="Arial"/>
              </a:rPr>
              <a:t>Гумбинен</a:t>
            </a:r>
            <a:r>
              <a:rPr lang="ru-RU" sz="2400" b="0" strike="noStrike" spc="-1" dirty="0">
                <a:solidFill>
                  <a:srgbClr val="000000"/>
                </a:solidFill>
                <a:latin typeface="Arial"/>
              </a:rPr>
              <a:t> группа была атакована огнем вражеской зенитной артиллерии, но советские лётчики смогли выполнить задание. Итогом бомбардировки стало: 13 разрушенных зданий, 75 метров разрушенных железнодорожных путей, были отмечены прямые попадания по железнодорожным путям и был взорван склад со взрывчатыми веществами.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5 февраля 1945 года Николай Мирошниченко был ведущим 9 самолетов Пе-2 в гриппе из 20 машин с целью бомбардировки складских помещений порта </a:t>
            </a:r>
            <a:r>
              <a:rPr lang="ru-RU" sz="2400" b="0" strike="noStrike" spc="-1" dirty="0" err="1">
                <a:solidFill>
                  <a:srgbClr val="000000"/>
                </a:solidFill>
                <a:latin typeface="Arial"/>
              </a:rPr>
              <a:t>Пиллау</a:t>
            </a:r>
            <a:r>
              <a:rPr lang="ru-RU" sz="2400" b="0" strike="noStrike" spc="-1" dirty="0">
                <a:solidFill>
                  <a:srgbClr val="000000"/>
                </a:solidFill>
                <a:latin typeface="Arial"/>
              </a:rPr>
              <a:t> (ныне Калининградская область). Результатом воздушной атаки стало: 53 поврежденных или уничтоженных здания, были повреждены корабль и судно.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15 февраля 1945 года в плохих метеорологических условиях Николай Мирошниченко вылетел ведущим 9 самолётов для бомбардировки скопления вражеских войск. Во время бомбардировки было уничтожено приблизительно 20 жилых зданий, подорвано 6 очагов пожара и уничтожено около 300 вражеских солдат.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20 февраля 1945 года действуя в составе полка Мирошниченко дважды вылетал для уничтожения вражеских опорных пунктов и миномётных батарей. В результате были уничтожены 80 зданий, 200 метров железной дороги и вызвано 8 очагов пожара, а через час после второго рейда советский пехотные формирования заняли населенный пункт.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9 марта 1945 года вместе со своим полком участвовал в бомбардировке миномётной батареи врага и его солдат. Итогом бомбардировки стало 20 повреждённых зданий и 7 прямых попаданий по вражеским траншеям.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По состоянию на апрель 1945 года на счету Николая </a:t>
            </a:r>
            <a:r>
              <a:rPr lang="ru-RU" sz="2400" b="0" strike="noStrike" spc="-1" dirty="0" err="1">
                <a:solidFill>
                  <a:srgbClr val="000000"/>
                </a:solidFill>
                <a:latin typeface="Arial"/>
              </a:rPr>
              <a:t>Прокофьевича</a:t>
            </a:r>
            <a:r>
              <a:rPr lang="ru-RU" sz="2400" b="0" strike="noStrike" spc="-1" dirty="0">
                <a:solidFill>
                  <a:srgbClr val="000000"/>
                </a:solidFill>
                <a:latin typeface="Arial"/>
              </a:rPr>
              <a:t> был 160 успешных боевых вылетов на разведку и бомбардировку вражеских войск, 40 из них были совершенным с разведывательною целью на одноместном самолете и в большинстве случаев без прикрытия.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Николай </a:t>
            </a:r>
            <a:r>
              <a:rPr lang="ru-RU" sz="2400" b="0" strike="noStrike" spc="-1" dirty="0" err="1">
                <a:solidFill>
                  <a:srgbClr val="000000"/>
                </a:solidFill>
                <a:latin typeface="Arial"/>
              </a:rPr>
              <a:t>Прокофьевич</a:t>
            </a:r>
            <a:r>
              <a:rPr lang="ru-RU" sz="2400" b="0" strike="noStrike" spc="-1" dirty="0">
                <a:solidFill>
                  <a:srgbClr val="000000"/>
                </a:solidFill>
                <a:latin typeface="Arial"/>
              </a:rPr>
              <a:t> Мирошниченко погиб в воздушном бою 8 апреля 1945 года. Был похоронен в посёлке Пушкино (ныне </a:t>
            </a:r>
            <a:r>
              <a:rPr lang="ru-RU" sz="2400" b="0" strike="noStrike" spc="-1" dirty="0" err="1">
                <a:solidFill>
                  <a:srgbClr val="000000"/>
                </a:solidFill>
                <a:latin typeface="Arial"/>
              </a:rPr>
              <a:t>Нестеровский</a:t>
            </a:r>
            <a:r>
              <a:rPr lang="ru-RU" sz="2400" b="0" strike="noStrike" spc="-1" dirty="0">
                <a:solidFill>
                  <a:srgbClr val="000000"/>
                </a:solidFill>
                <a:latin typeface="Arial"/>
              </a:rPr>
              <a:t> район, Калининградская область).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Указом Президиума Верховного Совета СССР от 29 июня 1945 года за мужество, отвагу и героизм гвардии старшему лейтенанту Николаю </a:t>
            </a:r>
            <a:r>
              <a:rPr lang="ru-RU" sz="2400" b="0" strike="noStrike" spc="-1" dirty="0" err="1">
                <a:solidFill>
                  <a:srgbClr val="000000"/>
                </a:solidFill>
                <a:latin typeface="Arial"/>
              </a:rPr>
              <a:t>Прокофьевичу</a:t>
            </a:r>
            <a:r>
              <a:rPr lang="ru-RU" sz="2400" b="0" strike="noStrike" spc="-1" dirty="0">
                <a:solidFill>
                  <a:srgbClr val="000000"/>
                </a:solidFill>
                <a:latin typeface="Arial"/>
              </a:rPr>
              <a:t> Мирошниченко присвоено звание Героя Советского Союза. </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Shape 1"/>
          <p:cNvSpPr txBox="1"/>
          <p:nvPr/>
        </p:nvSpPr>
        <p:spPr>
          <a:xfrm>
            <a:off x="1008000" y="360000"/>
            <a:ext cx="8064000" cy="740160"/>
          </a:xfrm>
          <a:prstGeom prst="rect">
            <a:avLst/>
          </a:prstGeom>
          <a:noFill/>
          <a:ln>
            <a:noFill/>
          </a:ln>
        </p:spPr>
        <p:txBody>
          <a:bodyPr lIns="0" tIns="0" rIns="0" bIns="0" anchor="ctr">
            <a:normAutofit/>
          </a:bodyPr>
          <a:lstStyle/>
          <a:p>
            <a:pPr algn="ctr"/>
            <a:r>
              <a:rPr lang="ru-RU" sz="3300" b="1" strike="noStrike" spc="-1" dirty="0" err="1">
                <a:solidFill>
                  <a:schemeClr val="accent2">
                    <a:lumMod val="50000"/>
                  </a:schemeClr>
                </a:solidFill>
                <a:latin typeface="Arial"/>
              </a:rPr>
              <a:t>Мазницын</a:t>
            </a:r>
            <a:r>
              <a:rPr lang="ru-RU" sz="3300" b="1" strike="noStrike" spc="-1" dirty="0">
                <a:solidFill>
                  <a:schemeClr val="accent2">
                    <a:lumMod val="50000"/>
                  </a:schemeClr>
                </a:solidFill>
                <a:latin typeface="Arial"/>
              </a:rPr>
              <a:t> Иван Сергеевич</a:t>
            </a:r>
          </a:p>
        </p:txBody>
      </p:sp>
      <p:pic>
        <p:nvPicPr>
          <p:cNvPr id="46" name="Рисунок 45"/>
          <p:cNvPicPr/>
          <p:nvPr/>
        </p:nvPicPr>
        <p:blipFill>
          <a:blip r:embed="rId2"/>
          <a:stretch/>
        </p:blipFill>
        <p:spPr>
          <a:xfrm>
            <a:off x="1008000" y="1224000"/>
            <a:ext cx="2521080" cy="3600000"/>
          </a:xfrm>
          <a:prstGeom prst="rect">
            <a:avLst/>
          </a:prstGeom>
          <a:ln>
            <a:noFill/>
          </a:ln>
        </p:spPr>
      </p:pic>
      <p:sp>
        <p:nvSpPr>
          <p:cNvPr id="47" name="TextShape 2"/>
          <p:cNvSpPr txBox="1"/>
          <p:nvPr/>
        </p:nvSpPr>
        <p:spPr>
          <a:xfrm>
            <a:off x="3888000" y="1224000"/>
            <a:ext cx="5204880" cy="3888000"/>
          </a:xfrm>
          <a:prstGeom prst="rect">
            <a:avLst/>
          </a:prstGeom>
          <a:noFill/>
          <a:ln>
            <a:noFill/>
          </a:ln>
        </p:spPr>
        <p:txBody>
          <a:bodyPr lIns="0" tIns="0" rIns="0" bIns="0">
            <a:normAutofit fontScale="94000"/>
          </a:bodyPr>
          <a:lstStyle/>
          <a:p>
            <a:pPr algn="just">
              <a:spcAft>
                <a:spcPts val="1063"/>
              </a:spcAft>
            </a:pPr>
            <a:r>
              <a:rPr lang="ru-RU" sz="1200" b="0" strike="noStrike" spc="-1" dirty="0" err="1">
                <a:solidFill>
                  <a:srgbClr val="000000"/>
                </a:solidFill>
                <a:latin typeface="Arial"/>
              </a:rPr>
              <a:t>Мазницын</a:t>
            </a:r>
            <a:r>
              <a:rPr lang="ru-RU" sz="1200" b="0" strike="noStrike" spc="-1" dirty="0">
                <a:solidFill>
                  <a:srgbClr val="000000"/>
                </a:solidFill>
                <a:latin typeface="Arial"/>
              </a:rPr>
              <a:t> Иван Сергеевич - командир взвода 63-го танкового батальона (108-я танковая бригада, 9-й танковый корпус, 33-я армия, 1-й Белорусский фронт), старший лейтенант. Родился 15.10.1920 года в селе Ореховка ныне Петровского района Ставропольского края в семье крестьянина. Окончил 10 классов Высоцкой средней школы и физико-математический факультет Ставропольского педагогического института.</a:t>
            </a:r>
            <a:endParaRPr lang="ru-RU" sz="1200" b="0" strike="noStrike" spc="-1" dirty="0">
              <a:solidFill>
                <a:srgbClr val="FFFFFF"/>
              </a:solidFill>
              <a:latin typeface="Arial"/>
            </a:endParaRPr>
          </a:p>
          <a:p>
            <a:pPr algn="just">
              <a:spcAft>
                <a:spcPts val="1063"/>
              </a:spcAft>
            </a:pPr>
            <a:r>
              <a:rPr lang="ru-RU" sz="1200" b="0" strike="noStrike" spc="-1" dirty="0">
                <a:solidFill>
                  <a:srgbClr val="000000"/>
                </a:solidFill>
                <a:latin typeface="Arial"/>
              </a:rPr>
              <a:t>В Красной армии с августа 1941 года. Окончил </a:t>
            </a:r>
            <a:r>
              <a:rPr lang="ru-RU" sz="1200" b="0" strike="noStrike" spc="-1" dirty="0" err="1">
                <a:solidFill>
                  <a:srgbClr val="000000"/>
                </a:solidFill>
                <a:latin typeface="Arial"/>
              </a:rPr>
              <a:t>Камышинское</a:t>
            </a:r>
            <a:r>
              <a:rPr lang="ru-RU" sz="1200" b="0" strike="noStrike" spc="-1" dirty="0">
                <a:solidFill>
                  <a:srgbClr val="000000"/>
                </a:solidFill>
                <a:latin typeface="Arial"/>
              </a:rPr>
              <a:t> училище средних танков в августе 1942 года и был направлен в 108-ю танковую бригаду на Западный фронт. Участвовал в боях в районе Сухиничей и Козельска (Калужская область).</a:t>
            </a:r>
            <a:endParaRPr lang="ru-RU" sz="1200" b="0" strike="noStrike" spc="-1" dirty="0">
              <a:solidFill>
                <a:srgbClr val="FFFFFF"/>
              </a:solidFill>
              <a:latin typeface="Arial"/>
            </a:endParaRPr>
          </a:p>
          <a:p>
            <a:pPr algn="just">
              <a:spcAft>
                <a:spcPts val="1063"/>
              </a:spcAft>
            </a:pPr>
            <a:r>
              <a:rPr lang="ru-RU" sz="1200" b="0" strike="noStrike" spc="-1" dirty="0">
                <a:solidFill>
                  <a:srgbClr val="000000"/>
                </a:solidFill>
                <a:latin typeface="Arial"/>
              </a:rPr>
              <a:t>С марта 1943 года бригада в составе 9-го танкового корпуса Центрального фронта участвовала в боях в районе </a:t>
            </a:r>
            <a:r>
              <a:rPr lang="ru-RU" sz="1200" b="0" strike="noStrike" spc="-1" dirty="0" err="1">
                <a:solidFill>
                  <a:srgbClr val="000000"/>
                </a:solidFill>
                <a:latin typeface="Arial"/>
              </a:rPr>
              <a:t>Малоархангельска</a:t>
            </a:r>
            <a:r>
              <a:rPr lang="ru-RU" sz="1200" b="0" strike="noStrike" spc="-1" dirty="0">
                <a:solidFill>
                  <a:srgbClr val="000000"/>
                </a:solidFill>
                <a:latin typeface="Arial"/>
              </a:rPr>
              <a:t> и </a:t>
            </a:r>
            <a:r>
              <a:rPr lang="ru-RU" sz="1200" b="0" strike="noStrike" spc="-1" dirty="0" err="1">
                <a:solidFill>
                  <a:srgbClr val="000000"/>
                </a:solidFill>
                <a:latin typeface="Arial"/>
              </a:rPr>
              <a:t>Кромов</a:t>
            </a:r>
            <a:r>
              <a:rPr lang="ru-RU" sz="1200" b="0" strike="noStrike" spc="-1" dirty="0">
                <a:solidFill>
                  <a:srgbClr val="000000"/>
                </a:solidFill>
                <a:latin typeface="Arial"/>
              </a:rPr>
              <a:t> (Орловская область). Во время Курской битвы И.С. </a:t>
            </a:r>
            <a:r>
              <a:rPr lang="ru-RU" sz="1200" b="0" strike="noStrike" spc="-1" dirty="0" err="1">
                <a:solidFill>
                  <a:srgbClr val="000000"/>
                </a:solidFill>
                <a:latin typeface="Arial"/>
              </a:rPr>
              <a:t>Мазницын</a:t>
            </a:r>
            <a:r>
              <a:rPr lang="ru-RU" sz="1200" b="0" strike="noStrike" spc="-1" dirty="0">
                <a:solidFill>
                  <a:srgbClr val="000000"/>
                </a:solidFill>
                <a:latin typeface="Arial"/>
              </a:rPr>
              <a:t> в составе бригады участвовал в наступательных боях в направлении Поныри-Глазуновка, в </a:t>
            </a:r>
            <a:r>
              <a:rPr lang="ru-RU" sz="1200" b="0" strike="noStrike" spc="-1" dirty="0" err="1">
                <a:solidFill>
                  <a:srgbClr val="000000"/>
                </a:solidFill>
                <a:latin typeface="Arial"/>
              </a:rPr>
              <a:t>Черниговско-Припятской</a:t>
            </a:r>
            <a:r>
              <a:rPr lang="ru-RU" sz="1200" b="0" strike="noStrike" spc="-1" dirty="0">
                <a:solidFill>
                  <a:srgbClr val="000000"/>
                </a:solidFill>
                <a:latin typeface="Arial"/>
              </a:rPr>
              <a:t> операции - в прорыве южнее Севска (Брянская область) и дальнейшем продвижении в направлении </a:t>
            </a:r>
            <a:r>
              <a:rPr lang="ru-RU" sz="1200" b="0" strike="noStrike" spc="-1" dirty="0" err="1">
                <a:solidFill>
                  <a:srgbClr val="000000"/>
                </a:solidFill>
                <a:latin typeface="Arial"/>
              </a:rPr>
              <a:t>Глухов</a:t>
            </a:r>
            <a:r>
              <a:rPr lang="ru-RU" sz="1200" b="0" strike="noStrike" spc="-1" dirty="0">
                <a:solidFill>
                  <a:srgbClr val="000000"/>
                </a:solidFill>
                <a:latin typeface="Arial"/>
              </a:rPr>
              <a:t>, Кролевец, Конотоп (все - Сумская область), Нежин (Черниговская область), форсировании рек Десна и Днепр.</a:t>
            </a:r>
            <a:endParaRPr lang="ru-RU" sz="1200" b="0" strike="noStrike" spc="-1" dirty="0">
              <a:solidFill>
                <a:srgbClr val="FFFFFF"/>
              </a:solidFill>
              <a:latin typeface="Arial"/>
            </a:endParaRPr>
          </a:p>
          <a:p>
            <a:pPr algn="just">
              <a:spcAft>
                <a:spcPts val="1063"/>
              </a:spcAft>
            </a:pPr>
            <a:endParaRPr lang="ru-RU" sz="1200" b="0" strike="noStrike" spc="-1" dirty="0">
              <a:solidFill>
                <a:srgbClr val="FFFFFF"/>
              </a:solidFill>
              <a:latin typeface="Arial"/>
            </a:endParaRPr>
          </a:p>
        </p:txBody>
      </p:sp>
      <p:pic>
        <p:nvPicPr>
          <p:cNvPr id="8" name="Рисунок 7"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611156" y="3263903"/>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Shape 1"/>
          <p:cNvSpPr txBox="1"/>
          <p:nvPr/>
        </p:nvSpPr>
        <p:spPr>
          <a:xfrm>
            <a:off x="1039784" y="192069"/>
            <a:ext cx="8064000" cy="1080000"/>
          </a:xfrm>
          <a:prstGeom prst="rect">
            <a:avLst/>
          </a:prstGeom>
          <a:noFill/>
          <a:ln>
            <a:noFill/>
          </a:ln>
        </p:spPr>
        <p:txBody>
          <a:bodyPr lIns="0" tIns="0" rIns="0" bIns="0" anchor="ctr">
            <a:normAutofit/>
          </a:bodyPr>
          <a:lstStyle/>
          <a:p>
            <a:pPr algn="ctr"/>
            <a:r>
              <a:rPr lang="ru-RU" sz="3300" b="1" strike="noStrike" spc="-1" dirty="0" err="1">
                <a:solidFill>
                  <a:schemeClr val="accent2">
                    <a:lumMod val="50000"/>
                  </a:schemeClr>
                </a:solidFill>
                <a:latin typeface="Arial"/>
              </a:rPr>
              <a:t>Бутенко</a:t>
            </a:r>
            <a:r>
              <a:rPr lang="ru-RU" sz="3300" b="1" strike="noStrike" spc="-1" dirty="0">
                <a:solidFill>
                  <a:schemeClr val="accent2">
                    <a:lumMod val="50000"/>
                  </a:schemeClr>
                </a:solidFill>
                <a:latin typeface="Arial"/>
              </a:rPr>
              <a:t> Иван Ефимович</a:t>
            </a:r>
          </a:p>
        </p:txBody>
      </p:sp>
      <p:sp>
        <p:nvSpPr>
          <p:cNvPr id="80" name="TextShape 2"/>
          <p:cNvSpPr txBox="1"/>
          <p:nvPr/>
        </p:nvSpPr>
        <p:spPr>
          <a:xfrm>
            <a:off x="3397238" y="1151999"/>
            <a:ext cx="5890762" cy="4326481"/>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a:t>
            </a:r>
            <a:r>
              <a:rPr lang="ru-RU" sz="2400" b="0" strike="noStrike" spc="-1" dirty="0" err="1" smtClean="0">
                <a:solidFill>
                  <a:srgbClr val="000000"/>
                </a:solidFill>
                <a:latin typeface="Arial"/>
              </a:rPr>
              <a:t>Бутенко</a:t>
            </a:r>
            <a:r>
              <a:rPr lang="ru-RU" sz="2400" b="0" strike="noStrike" spc="-1" dirty="0" smtClean="0">
                <a:solidFill>
                  <a:srgbClr val="000000"/>
                </a:solidFill>
                <a:latin typeface="Arial"/>
              </a:rPr>
              <a:t> </a:t>
            </a:r>
            <a:r>
              <a:rPr lang="ru-RU" sz="2400" b="0" strike="noStrike" spc="-1" dirty="0">
                <a:solidFill>
                  <a:srgbClr val="000000"/>
                </a:solidFill>
                <a:latin typeface="Arial"/>
              </a:rPr>
              <a:t>Иван Ефимович - командир танка 25-й гвардейской танковой бригады (2-й гвардейский танковый корпус, Воронежский фронт), гвардии лейтенант. Родился 30 мая 1918 года на хуторе Благодатный (ныне — </a:t>
            </a:r>
            <a:r>
              <a:rPr lang="ru-RU" sz="2400" b="0" strike="noStrike" spc="-1" dirty="0" err="1">
                <a:solidFill>
                  <a:srgbClr val="000000"/>
                </a:solidFill>
                <a:latin typeface="Arial"/>
              </a:rPr>
              <a:t>Фроловский</a:t>
            </a:r>
            <a:r>
              <a:rPr lang="ru-RU" sz="2400" b="0" strike="noStrike" spc="-1" dirty="0">
                <a:solidFill>
                  <a:srgbClr val="000000"/>
                </a:solidFill>
                <a:latin typeface="Arial"/>
              </a:rPr>
              <a:t> район Волгоградской области) в крестьянской семье. С трех лет жил в с. Петровском на улице Коминтерна, 13 и воспитывался дядей Бондаренко Яковом Ивановичем. Окончил пять классов школы, работал трактористом в колхозе «Победа». Был секретарем комсомольской организации. В 1938 году был призван на службу в Рабоче-крестьянскую Красную Армию. Принимал участие в советско-финской войне. Окончил курсы младших лейтенантов, а в 1942 году — курсы усовершенствования офицерского состава.</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К </a:t>
            </a:r>
            <a:r>
              <a:rPr lang="ru-RU" sz="2400" b="0" strike="noStrike" spc="-1" dirty="0">
                <a:solidFill>
                  <a:srgbClr val="000000"/>
                </a:solidFill>
                <a:latin typeface="Arial"/>
              </a:rPr>
              <a:t>июлю 1943 года гвардии лейтенант Иван </a:t>
            </a:r>
            <a:r>
              <a:rPr lang="ru-RU" sz="2400" b="0" strike="noStrike" spc="-1" dirty="0" err="1">
                <a:solidFill>
                  <a:srgbClr val="000000"/>
                </a:solidFill>
                <a:latin typeface="Arial"/>
              </a:rPr>
              <a:t>Бутенко</a:t>
            </a:r>
            <a:r>
              <a:rPr lang="ru-RU" sz="2400" b="0" strike="noStrike" spc="-1" dirty="0">
                <a:solidFill>
                  <a:srgbClr val="000000"/>
                </a:solidFill>
                <a:latin typeface="Arial"/>
              </a:rPr>
              <a:t> командовал танком «Т-34» 25-й гвардейской танковой бригады 2-го гвардейского танкового корпуса Воронежского фронта. Отличился во время Курской битвы</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 </a:t>
            </a:r>
            <a:r>
              <a:rPr lang="ru-RU" sz="2400" b="0" strike="noStrike" spc="-1" dirty="0">
                <a:solidFill>
                  <a:srgbClr val="000000"/>
                </a:solidFill>
                <a:latin typeface="Arial"/>
              </a:rPr>
              <a:t>второй день Курской битвы 6 июля 1943 года для нанесения контрудара по прорвавшимся через позиции 51-й гвардейской стрелковой дивизии (6-я гвардейская армия Воронежского фронта) танкам немцев был выдвинут 2-й гвардейский танковый корпус.</a:t>
            </a:r>
            <a:endParaRPr lang="ru-RU" sz="2400" b="0" strike="noStrike" spc="-1" dirty="0">
              <a:solidFill>
                <a:srgbClr val="FFFFFF"/>
              </a:solidFill>
              <a:latin typeface="Arial"/>
            </a:endParaRPr>
          </a:p>
        </p:txBody>
      </p:sp>
      <p:pic>
        <p:nvPicPr>
          <p:cNvPr id="81" name="Рисунок 80"/>
          <p:cNvPicPr/>
          <p:nvPr/>
        </p:nvPicPr>
        <p:blipFill>
          <a:blip r:embed="rId2"/>
          <a:stretch/>
        </p:blipFill>
        <p:spPr>
          <a:xfrm>
            <a:off x="825470" y="1049325"/>
            <a:ext cx="2682000" cy="3727440"/>
          </a:xfrm>
          <a:prstGeom prst="rect">
            <a:avLst/>
          </a:prstGeom>
          <a:ln>
            <a:noFill/>
          </a:ln>
        </p:spPr>
      </p:pic>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396842" y="3263903"/>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468280" y="406383"/>
            <a:ext cx="8786874" cy="4896000"/>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1-й </a:t>
            </a:r>
            <a:r>
              <a:rPr lang="ru-RU" sz="2400" b="0" strike="noStrike" spc="-1" dirty="0">
                <a:solidFill>
                  <a:srgbClr val="000000"/>
                </a:solidFill>
                <a:latin typeface="Arial"/>
              </a:rPr>
              <a:t>танковый батальон 25-й гвардейской танковой бригады получил задачу выбить противника с высоты у села </a:t>
            </a:r>
            <a:r>
              <a:rPr lang="ru-RU" sz="2400" b="0" strike="noStrike" spc="-1" dirty="0" err="1">
                <a:solidFill>
                  <a:srgbClr val="000000"/>
                </a:solidFill>
                <a:latin typeface="Arial"/>
              </a:rPr>
              <a:t>Смородино</a:t>
            </a:r>
            <a:r>
              <a:rPr lang="ru-RU" sz="2400" b="0" strike="noStrike" spc="-1" dirty="0">
                <a:solidFill>
                  <a:srgbClr val="000000"/>
                </a:solidFill>
                <a:latin typeface="Arial"/>
              </a:rPr>
              <a:t> (</a:t>
            </a:r>
            <a:r>
              <a:rPr lang="ru-RU" sz="2400" b="0" strike="noStrike" spc="-1" dirty="0" err="1">
                <a:solidFill>
                  <a:srgbClr val="000000"/>
                </a:solidFill>
                <a:latin typeface="Arial"/>
              </a:rPr>
              <a:t>Яковлевский</a:t>
            </a:r>
            <a:r>
              <a:rPr lang="ru-RU" sz="2400" b="0" strike="noStrike" spc="-1" dirty="0">
                <a:solidFill>
                  <a:srgbClr val="000000"/>
                </a:solidFill>
                <a:latin typeface="Arial"/>
              </a:rPr>
              <a:t> район Белгородской области), с которой тот вёл интенсивный артиллерийский огонь. В ходе атаки танк гвардии лейтенанта </a:t>
            </a:r>
            <a:r>
              <a:rPr lang="ru-RU" sz="2400" b="0" strike="noStrike" spc="-1" dirty="0" err="1">
                <a:solidFill>
                  <a:srgbClr val="000000"/>
                </a:solidFill>
                <a:latin typeface="Arial"/>
              </a:rPr>
              <a:t>Бутенко</a:t>
            </a:r>
            <a:r>
              <a:rPr lang="ru-RU" sz="2400" b="0" strike="noStrike" spc="-1" dirty="0">
                <a:solidFill>
                  <a:srgbClr val="000000"/>
                </a:solidFill>
                <a:latin typeface="Arial"/>
              </a:rPr>
              <a:t> вырвался из боевых порядков атакующего батальона и на большой скорости достиг немецкого боевого охранения, гусеницами раздавил три пулемётные точки и вывел из строя противотанковую пушку. Немцы обратились в бегство. В районе села </a:t>
            </a:r>
            <a:r>
              <a:rPr lang="ru-RU" sz="2400" b="0" strike="noStrike" spc="-1" dirty="0" err="1">
                <a:solidFill>
                  <a:srgbClr val="000000"/>
                </a:solidFill>
                <a:latin typeface="Arial"/>
              </a:rPr>
              <a:t>Смородино</a:t>
            </a:r>
            <a:r>
              <a:rPr lang="ru-RU" sz="2400" b="0" strike="noStrike" spc="-1" dirty="0">
                <a:solidFill>
                  <a:srgbClr val="000000"/>
                </a:solidFill>
                <a:latin typeface="Arial"/>
              </a:rPr>
              <a:t> танк неожиданно столкнулся с восемью немецкими танками, которые находились в засаде. </a:t>
            </a:r>
            <a:r>
              <a:rPr lang="ru-RU" sz="2400" b="0" strike="noStrike" spc="-1" dirty="0" err="1">
                <a:solidFill>
                  <a:srgbClr val="000000"/>
                </a:solidFill>
                <a:latin typeface="Arial"/>
              </a:rPr>
              <a:t>Бутенко</a:t>
            </a:r>
            <a:r>
              <a:rPr lang="ru-RU" sz="2400" b="0" strike="noStrike" spc="-1" dirty="0">
                <a:solidFill>
                  <a:srgbClr val="000000"/>
                </a:solidFill>
                <a:latin typeface="Arial"/>
              </a:rPr>
              <a:t> решил принять бой. Выстрелом из пушки он подбил один танк и продолжал движение в направлении остальной группы вражеских машин. Прямым попаданием снаряда была выведена из строя пушка Т-34. </a:t>
            </a:r>
            <a:r>
              <a:rPr lang="ru-RU" sz="2400" b="0" strike="noStrike" spc="-1" dirty="0" err="1">
                <a:solidFill>
                  <a:srgbClr val="000000"/>
                </a:solidFill>
                <a:latin typeface="Arial"/>
              </a:rPr>
              <a:t>Бутенко</a:t>
            </a:r>
            <a:r>
              <a:rPr lang="ru-RU" sz="2400" b="0" strike="noStrike" spc="-1" dirty="0">
                <a:solidFill>
                  <a:srgbClr val="000000"/>
                </a:solidFill>
                <a:latin typeface="Arial"/>
              </a:rPr>
              <a:t> принял решение идти на таран. Сильным ударом лобовой брони он таранил один, а затем и другой немецкий танк. Остальные вражеские машины открыли огонь из всех пушек. Танк </a:t>
            </a:r>
            <a:r>
              <a:rPr lang="ru-RU" sz="2400" b="0" strike="noStrike" spc="-1" dirty="0" err="1">
                <a:solidFill>
                  <a:srgbClr val="000000"/>
                </a:solidFill>
                <a:latin typeface="Arial"/>
              </a:rPr>
              <a:t>Бутенко</a:t>
            </a:r>
            <a:r>
              <a:rPr lang="ru-RU" sz="2400" b="0" strike="noStrike" spc="-1" dirty="0">
                <a:solidFill>
                  <a:srgbClr val="000000"/>
                </a:solidFill>
                <a:latin typeface="Arial"/>
              </a:rPr>
              <a:t> запылал. Механик-водитель был убит, а радист тяжело ранен.</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Выскочив </a:t>
            </a:r>
            <a:r>
              <a:rPr lang="ru-RU" sz="2400" b="0" strike="noStrike" spc="-1" dirty="0">
                <a:solidFill>
                  <a:srgbClr val="000000"/>
                </a:solidFill>
                <a:latin typeface="Arial"/>
              </a:rPr>
              <a:t>из горящего танка, гвардии лейтенант И.Е. </a:t>
            </a:r>
            <a:r>
              <a:rPr lang="ru-RU" sz="2400" b="0" strike="noStrike" spc="-1" dirty="0" err="1">
                <a:solidFill>
                  <a:srgbClr val="000000"/>
                </a:solidFill>
                <a:latin typeface="Arial"/>
              </a:rPr>
              <a:t>Бутенко</a:t>
            </a:r>
            <a:r>
              <a:rPr lang="ru-RU" sz="2400" b="0" strike="noStrike" spc="-1" dirty="0">
                <a:solidFill>
                  <a:srgbClr val="000000"/>
                </a:solidFill>
                <a:latin typeface="Arial"/>
              </a:rPr>
              <a:t> из вырванного у немецкого офицера пистолета пристрелил того и ещё нескольких солдат из протараненных танков, взял у убитого офицера документы и под сильным артиллерийским и миномётным огнём вынес тяжело раненного радиста с поля боя.</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Своими действиями гвардии лейтенант </a:t>
            </a:r>
            <a:r>
              <a:rPr lang="ru-RU" sz="2400" b="0" strike="noStrike" spc="-1" dirty="0" err="1">
                <a:solidFill>
                  <a:srgbClr val="000000"/>
                </a:solidFill>
                <a:latin typeface="Arial"/>
              </a:rPr>
              <a:t>Бутенко</a:t>
            </a:r>
            <a:r>
              <a:rPr lang="ru-RU" sz="2400" b="0" strike="noStrike" spc="-1" dirty="0">
                <a:solidFill>
                  <a:srgbClr val="000000"/>
                </a:solidFill>
                <a:latin typeface="Arial"/>
              </a:rPr>
              <a:t> способствовал выполнению боевой задачи батальоном.</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В августе 1943 года он участвовал в Смоленской наступательной операции. Отличился в боях под Ельней и Смоленском. Погиб в бою 21 октября 1943 года. Похоронен в деревне Красная Горка </a:t>
            </a:r>
            <a:r>
              <a:rPr lang="ru-RU" sz="2400" b="0" strike="noStrike" spc="-1" dirty="0" err="1">
                <a:solidFill>
                  <a:srgbClr val="000000"/>
                </a:solidFill>
                <a:latin typeface="Arial"/>
              </a:rPr>
              <a:t>Краснинского</a:t>
            </a:r>
            <a:r>
              <a:rPr lang="ru-RU" sz="2400" b="0" strike="noStrike" spc="-1" dirty="0">
                <a:solidFill>
                  <a:srgbClr val="000000"/>
                </a:solidFill>
                <a:latin typeface="Arial"/>
              </a:rPr>
              <a:t> района Смоленской области (у автострады Смоленск - Минск).</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Указом Президиума Верховного Совета СССР от 10 января 1944 года за мужество, отвагу и героизм, проявленные в борьбе с немецко-фашистскими захватчиками, гвардии лейтенанту </a:t>
            </a:r>
            <a:r>
              <a:rPr lang="ru-RU" sz="2400" b="0" strike="noStrike" spc="-1" dirty="0" err="1">
                <a:solidFill>
                  <a:srgbClr val="000000"/>
                </a:solidFill>
                <a:latin typeface="Arial"/>
              </a:rPr>
              <a:t>Бутенко</a:t>
            </a:r>
            <a:r>
              <a:rPr lang="ru-RU" sz="2400" b="0" strike="noStrike" spc="-1" dirty="0">
                <a:solidFill>
                  <a:srgbClr val="000000"/>
                </a:solidFill>
                <a:latin typeface="Arial"/>
              </a:rPr>
              <a:t> Ивану Ефимовичу присвоено звание Героя Советского Союза.</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Награждён орденами Ленина, Красной Звезды.</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Shape 1"/>
          <p:cNvSpPr txBox="1"/>
          <p:nvPr/>
        </p:nvSpPr>
        <p:spPr>
          <a:xfrm>
            <a:off x="1008000" y="288000"/>
            <a:ext cx="8064000" cy="86400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Макаренко Алексей Иосифович</a:t>
            </a:r>
          </a:p>
        </p:txBody>
      </p:sp>
      <p:pic>
        <p:nvPicPr>
          <p:cNvPr id="84" name="Рисунок 83"/>
          <p:cNvPicPr/>
          <p:nvPr/>
        </p:nvPicPr>
        <p:blipFill>
          <a:blip r:embed="rId2"/>
          <a:stretch/>
        </p:blipFill>
        <p:spPr>
          <a:xfrm>
            <a:off x="792000" y="1152000"/>
            <a:ext cx="2690640" cy="3600000"/>
          </a:xfrm>
          <a:prstGeom prst="rect">
            <a:avLst/>
          </a:prstGeom>
          <a:ln>
            <a:noFill/>
          </a:ln>
        </p:spPr>
      </p:pic>
      <p:sp>
        <p:nvSpPr>
          <p:cNvPr id="85" name="TextShape 2"/>
          <p:cNvSpPr txBox="1"/>
          <p:nvPr/>
        </p:nvSpPr>
        <p:spPr>
          <a:xfrm>
            <a:off x="3468676" y="1120763"/>
            <a:ext cx="5786478" cy="4032000"/>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Макаренко </a:t>
            </a:r>
            <a:r>
              <a:rPr lang="ru-RU" sz="2400" b="0" strike="noStrike" spc="-1" dirty="0">
                <a:solidFill>
                  <a:srgbClr val="000000"/>
                </a:solidFill>
                <a:latin typeface="Arial"/>
              </a:rPr>
              <a:t>Алексей Иосифович - командир звена 160-го гвардейского бомбардировочного авиационного полка (8-я гвардейская бомбардировочная авиационная дивизия, 6-й гвардейский бомбардировочный авиационный корпус, 2-я воздушная армия, 1-й Украинский фронт), гвардии старший лейтенант. Родился 16 мая 1920 года в селе Петровском, ныне город Светлоград Ставропольского края, в семье рабочего-железнодорожника.</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С </a:t>
            </a:r>
            <a:r>
              <a:rPr lang="ru-RU" sz="2400" b="0" strike="noStrike" spc="-1" dirty="0">
                <a:solidFill>
                  <a:srgbClr val="000000"/>
                </a:solidFill>
                <a:latin typeface="Arial"/>
              </a:rPr>
              <a:t>1936 года жил в Майкопе. Окончил 7 классов средней школы № 3 и </a:t>
            </a:r>
            <a:r>
              <a:rPr lang="ru-RU" sz="2400" b="0" strike="noStrike" spc="-1" dirty="0" err="1">
                <a:solidFill>
                  <a:srgbClr val="000000"/>
                </a:solidFill>
                <a:latin typeface="Arial"/>
              </a:rPr>
              <a:t>Майкопский</a:t>
            </a:r>
            <a:r>
              <a:rPr lang="ru-RU" sz="2400" b="0" strike="noStrike" spc="-1" dirty="0">
                <a:solidFill>
                  <a:srgbClr val="000000"/>
                </a:solidFill>
                <a:latin typeface="Arial"/>
              </a:rPr>
              <a:t> аэроклуб имени М.М. Громова. Работал в аэроклубе техником-планеристом. В Красной армии с декабря 1939 года. Окончил в 1941 году Таганрогскую, в 1943 году - </a:t>
            </a:r>
            <a:r>
              <a:rPr lang="ru-RU" sz="2400" b="0" strike="noStrike" spc="-1" dirty="0" err="1">
                <a:solidFill>
                  <a:srgbClr val="000000"/>
                </a:solidFill>
                <a:latin typeface="Arial"/>
              </a:rPr>
              <a:t>Кировабадскую</a:t>
            </a:r>
            <a:r>
              <a:rPr lang="ru-RU" sz="2400" b="0" strike="noStrike" spc="-1" dirty="0">
                <a:solidFill>
                  <a:srgbClr val="000000"/>
                </a:solidFill>
                <a:latin typeface="Arial"/>
              </a:rPr>
              <a:t> военно-авиационную школу пилотов.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действующей армии с 15 мая 1943 года. Воевал старшим лётчиком, командиром звена бомбардировщиков на Воронежском, Степном, 2-м и 1-м Украинских фронтах. </a:t>
            </a: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396842" y="3263903"/>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Shape 1"/>
          <p:cNvSpPr txBox="1"/>
          <p:nvPr/>
        </p:nvSpPr>
        <p:spPr>
          <a:xfrm>
            <a:off x="720000" y="432000"/>
            <a:ext cx="8568000" cy="4896000"/>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Участвовал</a:t>
            </a:r>
            <a:r>
              <a:rPr lang="ru-RU" sz="2400" b="0" strike="noStrike" spc="-1" dirty="0">
                <a:solidFill>
                  <a:srgbClr val="000000"/>
                </a:solidFill>
                <a:latin typeface="Arial"/>
              </a:rPr>
              <a:t>: в боях на Курской дуге, в освобождении Белгорода и Харькова, в бомбардировках противника перед днепровскими плацдармами в Черкасской области - в 1943 году; в </a:t>
            </a:r>
            <a:r>
              <a:rPr lang="ru-RU" sz="2400" b="0" strike="noStrike" spc="-1" dirty="0" err="1">
                <a:solidFill>
                  <a:srgbClr val="000000"/>
                </a:solidFill>
                <a:latin typeface="Arial"/>
              </a:rPr>
              <a:t>Корсунь-Шевченковской</a:t>
            </a:r>
            <a:r>
              <a:rPr lang="ru-RU" sz="2400" b="0" strike="noStrike" spc="-1" dirty="0">
                <a:solidFill>
                  <a:srgbClr val="000000"/>
                </a:solidFill>
                <a:latin typeface="Arial"/>
              </a:rPr>
              <a:t>, </a:t>
            </a:r>
            <a:r>
              <a:rPr lang="ru-RU" sz="2400" b="0" strike="noStrike" spc="-1" dirty="0" err="1">
                <a:solidFill>
                  <a:srgbClr val="000000"/>
                </a:solidFill>
                <a:latin typeface="Arial"/>
              </a:rPr>
              <a:t>Умаиско-Ботошанской</a:t>
            </a:r>
            <a:r>
              <a:rPr lang="ru-RU" sz="2400" b="0" strike="noStrike" spc="-1" dirty="0">
                <a:solidFill>
                  <a:srgbClr val="000000"/>
                </a:solidFill>
                <a:latin typeface="Arial"/>
              </a:rPr>
              <a:t>, </a:t>
            </a:r>
            <a:r>
              <a:rPr lang="ru-RU" sz="2400" b="0" strike="noStrike" spc="-1" dirty="0" err="1">
                <a:solidFill>
                  <a:srgbClr val="000000"/>
                </a:solidFill>
                <a:latin typeface="Arial"/>
              </a:rPr>
              <a:t>Львовско-Сандомирской</a:t>
            </a:r>
            <a:r>
              <a:rPr lang="ru-RU" sz="2400" b="0" strike="noStrike" spc="-1" dirty="0">
                <a:solidFill>
                  <a:srgbClr val="000000"/>
                </a:solidFill>
                <a:latin typeface="Arial"/>
              </a:rPr>
              <a:t> операциях, бомбардировках объектов противника в городах Смела, Первомайск, Яворов, Рава-Русская, перед </a:t>
            </a:r>
            <a:r>
              <a:rPr lang="ru-RU" sz="2400" b="0" strike="noStrike" spc="-1" dirty="0" err="1">
                <a:solidFill>
                  <a:srgbClr val="000000"/>
                </a:solidFill>
                <a:latin typeface="Arial"/>
              </a:rPr>
              <a:t>Сандомирским</a:t>
            </a:r>
            <a:r>
              <a:rPr lang="ru-RU" sz="2400" b="0" strike="noStrike" spc="-1" dirty="0">
                <a:solidFill>
                  <a:srgbClr val="000000"/>
                </a:solidFill>
                <a:latin typeface="Arial"/>
              </a:rPr>
              <a:t> плацдармом - в 1944г.; в </a:t>
            </a:r>
            <a:r>
              <a:rPr lang="ru-RU" sz="2400" b="0" strike="noStrike" spc="-1" dirty="0" err="1">
                <a:solidFill>
                  <a:srgbClr val="000000"/>
                </a:solidFill>
                <a:latin typeface="Arial"/>
              </a:rPr>
              <a:t>Висло-Одерской</a:t>
            </a:r>
            <a:r>
              <a:rPr lang="ru-RU" sz="2400" b="0" strike="noStrike" spc="-1" dirty="0">
                <a:solidFill>
                  <a:srgbClr val="000000"/>
                </a:solidFill>
                <a:latin typeface="Arial"/>
              </a:rPr>
              <a:t> операции, в боевых вылетах в район </a:t>
            </a:r>
            <a:r>
              <a:rPr lang="ru-RU" sz="2400" b="0" strike="noStrike" spc="-1" dirty="0" err="1">
                <a:solidFill>
                  <a:srgbClr val="000000"/>
                </a:solidFill>
                <a:latin typeface="Arial"/>
              </a:rPr>
              <a:t>Кельце</a:t>
            </a:r>
            <a:r>
              <a:rPr lang="ru-RU" sz="2400" b="0" strike="noStrike" spc="-1" dirty="0">
                <a:solidFill>
                  <a:srgbClr val="000000"/>
                </a:solidFill>
                <a:latin typeface="Arial"/>
              </a:rPr>
              <a:t>, Кракова, </a:t>
            </a:r>
            <a:r>
              <a:rPr lang="ru-RU" sz="2400" b="0" strike="noStrike" spc="-1" dirty="0" err="1">
                <a:solidFill>
                  <a:srgbClr val="000000"/>
                </a:solidFill>
                <a:latin typeface="Arial"/>
              </a:rPr>
              <a:t>Бреслау</a:t>
            </a:r>
            <a:r>
              <a:rPr lang="ru-RU" sz="2400" b="0" strike="noStrike" spc="-1" dirty="0">
                <a:solidFill>
                  <a:srgbClr val="000000"/>
                </a:solidFill>
                <a:latin typeface="Arial"/>
              </a:rPr>
              <a:t> (Вроцлав), в Берлинской и Пражской операциях, освобождении городов </a:t>
            </a:r>
            <a:r>
              <a:rPr lang="ru-RU" sz="2400" b="0" strike="noStrike" spc="-1" dirty="0" err="1">
                <a:solidFill>
                  <a:srgbClr val="000000"/>
                </a:solidFill>
                <a:latin typeface="Arial"/>
              </a:rPr>
              <a:t>Ратибор</a:t>
            </a:r>
            <a:r>
              <a:rPr lang="ru-RU" sz="2400" b="0" strike="noStrike" spc="-1" dirty="0">
                <a:solidFill>
                  <a:srgbClr val="000000"/>
                </a:solidFill>
                <a:latin typeface="Arial"/>
              </a:rPr>
              <a:t> (</a:t>
            </a:r>
            <a:r>
              <a:rPr lang="ru-RU" sz="2400" b="0" strike="noStrike" spc="-1" dirty="0" err="1">
                <a:solidFill>
                  <a:srgbClr val="000000"/>
                </a:solidFill>
                <a:latin typeface="Arial"/>
              </a:rPr>
              <a:t>Рацибуж</a:t>
            </a:r>
            <a:r>
              <a:rPr lang="ru-RU" sz="2400" b="0" strike="noStrike" spc="-1" dirty="0">
                <a:solidFill>
                  <a:srgbClr val="000000"/>
                </a:solidFill>
                <a:latin typeface="Arial"/>
              </a:rPr>
              <a:t>), Дрезден, </a:t>
            </a:r>
            <a:r>
              <a:rPr lang="ru-RU" sz="2400" b="0" strike="noStrike" spc="-1" dirty="0" err="1">
                <a:solidFill>
                  <a:srgbClr val="000000"/>
                </a:solidFill>
                <a:latin typeface="Arial"/>
              </a:rPr>
              <a:t>Млада-Болеслав</a:t>
            </a:r>
            <a:r>
              <a:rPr lang="ru-RU" sz="2400" b="0" strike="noStrike" spc="-1" dirty="0">
                <a:solidFill>
                  <a:srgbClr val="000000"/>
                </a:solidFill>
                <a:latin typeface="Arial"/>
              </a:rPr>
              <a:t> - в 1945 году.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Командир </a:t>
            </a:r>
            <a:r>
              <a:rPr lang="ru-RU" sz="2400" b="0" strike="noStrike" spc="-1" dirty="0">
                <a:solidFill>
                  <a:srgbClr val="000000"/>
                </a:solidFill>
                <a:latin typeface="Arial"/>
              </a:rPr>
              <a:t>звена 160-го гвардейского бомбардировочного авиационного полка гвардии старший лейтенант Макаренко к маю 1945 года совершил 161 боевой вылет на бомбардировку железнодорожных станций, эшелонов, скоплений войск противника, нанеся ему значительный урон.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Указом </a:t>
            </a:r>
            <a:r>
              <a:rPr lang="ru-RU" sz="2400" b="0" strike="noStrike" spc="-1" dirty="0">
                <a:solidFill>
                  <a:srgbClr val="000000"/>
                </a:solidFill>
                <a:latin typeface="Arial"/>
              </a:rPr>
              <a:t>Президиума Верховного Совета СССР от 27 июня 1945 года за образцовое выполнение боевых заданий командования на фронте борьбы с немецко-фашистскими захватчиками и проявленные при этом мужество и героизм гвардии старшему лейтенанту Макаренко Алексею Иосифовичу присвоено звание Героя Советского Союза с вручением ордена Ленина и медали «Золотая Звезда».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Участник </a:t>
            </a:r>
            <a:r>
              <a:rPr lang="ru-RU" sz="2400" b="0" strike="noStrike" spc="-1" dirty="0">
                <a:solidFill>
                  <a:srgbClr val="000000"/>
                </a:solidFill>
                <a:latin typeface="Arial"/>
              </a:rPr>
              <a:t>Парада Победы 24 июня 1945 года на Красной площади в Москве. До 1954 года продолжал службу в армии в 83-й отдельной смешанной авиационной эскадрилье (в/ч 06884). Затем жил и работал в городе Волгограде. С 1966 года майор А.И. Макаренко - в запасе. Жил в городе Краснодаре. Умер 24 ноября 1991 года. Похоронен в Краснодаре. Именем Героя в Краснодаре названа улица. Награждён орденом Ленина, 2 орденами Красного Знамени, 2 орденами Отечественной войны 1-й степени, орденом Отечественной войны 2-й степени, медалями.</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968346" y="334945"/>
            <a:ext cx="8064000" cy="93600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Князев Иван Николаевич</a:t>
            </a:r>
          </a:p>
        </p:txBody>
      </p:sp>
      <p:sp>
        <p:nvSpPr>
          <p:cNvPr id="88" name="TextShape 2"/>
          <p:cNvSpPr txBox="1"/>
          <p:nvPr/>
        </p:nvSpPr>
        <p:spPr>
          <a:xfrm>
            <a:off x="3682990" y="1192201"/>
            <a:ext cx="5544000" cy="4032000"/>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Князев </a:t>
            </a:r>
            <a:r>
              <a:rPr lang="ru-RU" sz="2400" b="0" strike="noStrike" spc="-1" dirty="0">
                <a:solidFill>
                  <a:srgbClr val="000000"/>
                </a:solidFill>
                <a:latin typeface="Arial"/>
              </a:rPr>
              <a:t>Иван Николаевич - бронебойщик 310-го стрелкового полка 8-й стрелковой дивизии 13-й армии Воронежского фронта, рядовой.</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Родился </a:t>
            </a:r>
            <a:r>
              <a:rPr lang="ru-RU" sz="2400" b="0" strike="noStrike" spc="-1" dirty="0">
                <a:solidFill>
                  <a:srgbClr val="000000"/>
                </a:solidFill>
                <a:latin typeface="Arial"/>
              </a:rPr>
              <a:t>12 июля 1924 года в столице Башкирии - городе Уфе в семье рабочего. Окончил начальную школу. Работал в родном городе арматурщиком-бетонщиком.</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Красную Армию призван в 1942 году </a:t>
            </a:r>
            <a:r>
              <a:rPr lang="ru-RU" sz="2400" b="0" strike="noStrike" spc="-1" dirty="0" err="1">
                <a:solidFill>
                  <a:srgbClr val="000000"/>
                </a:solidFill>
                <a:latin typeface="Arial"/>
              </a:rPr>
              <a:t>Кушнаренковским</a:t>
            </a:r>
            <a:r>
              <a:rPr lang="ru-RU" sz="2400" b="0" strike="noStrike" spc="-1" dirty="0">
                <a:solidFill>
                  <a:srgbClr val="000000"/>
                </a:solidFill>
                <a:latin typeface="Arial"/>
              </a:rPr>
              <a:t> райвоенкоматом Башкирской АССР. В боях Великой Отечественной войны с 1943 года.</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Бронебойщик </a:t>
            </a:r>
            <a:r>
              <a:rPr lang="ru-RU" sz="2400" b="0" strike="noStrike" spc="-1" dirty="0">
                <a:solidFill>
                  <a:srgbClr val="000000"/>
                </a:solidFill>
                <a:latin typeface="Arial"/>
              </a:rPr>
              <a:t>310-го стрелкового полка (8-я стрелковая дивизия, 13-я армия, Воронежский фронт) комсомолец красноармеец Князев И.Н. отличился в боях с 11 сентября по 15 октября 1943 года при форсировании рек Десна, Днепр и Припять. В боях за плацдарм на реке Десна у села </a:t>
            </a:r>
            <a:r>
              <a:rPr lang="ru-RU" sz="2400" b="0" strike="noStrike" spc="-1" dirty="0" err="1">
                <a:solidFill>
                  <a:srgbClr val="000000"/>
                </a:solidFill>
                <a:latin typeface="Arial"/>
              </a:rPr>
              <a:t>Оболонье</a:t>
            </a:r>
            <a:r>
              <a:rPr lang="ru-RU" sz="2400" b="0" strike="noStrike" spc="-1" dirty="0">
                <a:solidFill>
                  <a:srgbClr val="000000"/>
                </a:solidFill>
                <a:latin typeface="Arial"/>
              </a:rPr>
              <a:t> </a:t>
            </a:r>
            <a:r>
              <a:rPr lang="ru-RU" sz="2400" b="0" strike="noStrike" spc="-1" dirty="0" err="1">
                <a:solidFill>
                  <a:srgbClr val="000000"/>
                </a:solidFill>
                <a:latin typeface="Arial"/>
              </a:rPr>
              <a:t>Коропского</a:t>
            </a:r>
            <a:r>
              <a:rPr lang="ru-RU" sz="2400" b="0" strike="noStrike" spc="-1" dirty="0">
                <a:solidFill>
                  <a:srgbClr val="000000"/>
                </a:solidFill>
                <a:latin typeface="Arial"/>
              </a:rPr>
              <a:t> района Черниговской области Украины он подбил вражеский танк, а на Днепре у села </a:t>
            </a:r>
            <a:r>
              <a:rPr lang="ru-RU" sz="2400" b="0" strike="noStrike" spc="-1" dirty="0" err="1">
                <a:solidFill>
                  <a:srgbClr val="000000"/>
                </a:solidFill>
                <a:latin typeface="Arial"/>
              </a:rPr>
              <a:t>Чикаловичи</a:t>
            </a:r>
            <a:r>
              <a:rPr lang="ru-RU" sz="2400" b="0" strike="noStrike" spc="-1" dirty="0">
                <a:solidFill>
                  <a:srgbClr val="000000"/>
                </a:solidFill>
                <a:latin typeface="Arial"/>
              </a:rPr>
              <a:t> Брагинского района Гомельской области Белоруссии - два бронетранспортёра противника.</a:t>
            </a:r>
            <a:endParaRPr lang="ru-RU" sz="2400" b="0" strike="noStrike" spc="-1" dirty="0">
              <a:solidFill>
                <a:srgbClr val="FFFFFF"/>
              </a:solidFill>
              <a:latin typeface="Arial"/>
            </a:endParaRPr>
          </a:p>
        </p:txBody>
      </p:sp>
      <p:pic>
        <p:nvPicPr>
          <p:cNvPr id="89" name="Рисунок 88"/>
          <p:cNvPicPr/>
          <p:nvPr/>
        </p:nvPicPr>
        <p:blipFill>
          <a:blip r:embed="rId2"/>
          <a:stretch/>
        </p:blipFill>
        <p:spPr>
          <a:xfrm>
            <a:off x="1039784" y="1192201"/>
            <a:ext cx="2707920" cy="3896640"/>
          </a:xfrm>
          <a:prstGeom prst="rect">
            <a:avLst/>
          </a:prstGeom>
          <a:ln>
            <a:noFill/>
          </a:ln>
        </p:spPr>
      </p:pic>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539718" y="3549655"/>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1"/>
          <p:cNvSpPr txBox="1"/>
          <p:nvPr/>
        </p:nvSpPr>
        <p:spPr>
          <a:xfrm>
            <a:off x="682594" y="334945"/>
            <a:ext cx="8640000" cy="4992493"/>
          </a:xfrm>
          <a:prstGeom prst="rect">
            <a:avLst/>
          </a:prstGeom>
          <a:noFill/>
          <a:ln>
            <a:noFill/>
          </a:ln>
        </p:spPr>
        <p:txBody>
          <a:bodyPr lIns="0" tIns="0" rIns="0" bIns="0">
            <a:normAutofit fontScale="70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Указом </a:t>
            </a:r>
            <a:r>
              <a:rPr lang="ru-RU" sz="2400" b="0" strike="noStrike" spc="-1" dirty="0">
                <a:solidFill>
                  <a:srgbClr val="000000"/>
                </a:solidFill>
                <a:latin typeface="Arial"/>
              </a:rPr>
              <a:t>Президиума Верховного Совета СССР от 16 октября 1943 года за образцовое выполнение заданий командования и проявленные мужество и героизм в боях с немецко-фашистскими захватчиками красноармейцу Князеву Ивану Николаевичу присвоено звание Героя Советского Союза с вручением ордена Ленина и медали «Золотая Звезда» (№ 7613).</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После </a:t>
            </a:r>
            <a:r>
              <a:rPr lang="ru-RU" sz="2400" b="0" strike="noStrike" spc="-1" dirty="0">
                <a:solidFill>
                  <a:srgbClr val="000000"/>
                </a:solidFill>
                <a:latin typeface="Arial"/>
              </a:rPr>
              <a:t>войны, в августе 1946 года младший лейтенант Князев И.Н. уволен из рядов Вооружённых Сил по инвалидности. Жил в городе Светлоград Ставропольского края. Умер 13 ноября 1999 года.</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Награждён </a:t>
            </a:r>
            <a:r>
              <a:rPr lang="ru-RU" sz="2400" b="0" strike="noStrike" spc="-1" dirty="0">
                <a:solidFill>
                  <a:srgbClr val="000000"/>
                </a:solidFill>
                <a:latin typeface="Arial"/>
              </a:rPr>
              <a:t>орденами Ленина (1943), Отечественной войны 1-й степени (1985), медалями.</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Из </a:t>
            </a:r>
            <a:r>
              <a:rPr lang="ru-RU" sz="2400" b="0" strike="noStrike" spc="-1" dirty="0">
                <a:solidFill>
                  <a:srgbClr val="000000"/>
                </a:solidFill>
                <a:latin typeface="Arial"/>
              </a:rPr>
              <a:t>наградного листа на И.Н. Князева:</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a:t>
            </a:r>
            <a:r>
              <a:rPr lang="ru-RU" sz="2400" b="0" strike="noStrike" spc="-1" dirty="0">
                <a:solidFill>
                  <a:srgbClr val="000000"/>
                </a:solidFill>
                <a:latin typeface="Arial"/>
              </a:rPr>
              <a:t>В период наступательных боев с 11.09 по 05.10.1943 года за разминирование плацдармов на правом берегу рек Десна - Днепр, Припять тов. Князев проявил смелость и храбрость, переправившись через реку Десна на подручных средствах, первым установил своё противотанковое ружьё возле дороги и при отражении танковой атаки противника подбил танк противника, чем воспрепятствовал дальнейшему продвижению танков.</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боях на правом берегу Днепра в селе </a:t>
            </a:r>
            <a:r>
              <a:rPr lang="ru-RU" sz="2400" b="0" strike="noStrike" spc="-1" dirty="0" err="1">
                <a:solidFill>
                  <a:srgbClr val="000000"/>
                </a:solidFill>
                <a:latin typeface="Arial"/>
              </a:rPr>
              <a:t>Чикаловичи</a:t>
            </a:r>
            <a:r>
              <a:rPr lang="ru-RU" sz="2400" b="0" strike="noStrike" spc="-1" dirty="0">
                <a:solidFill>
                  <a:srgbClr val="000000"/>
                </a:solidFill>
                <a:latin typeface="Arial"/>
              </a:rPr>
              <a:t> он подбил две бронемашины противника, этим дал возможность успешному продвижению стрелкового подразделения вперед».</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1"/>
          <p:cNvSpPr txBox="1"/>
          <p:nvPr/>
        </p:nvSpPr>
        <p:spPr>
          <a:xfrm>
            <a:off x="1039784" y="120631"/>
            <a:ext cx="8064000" cy="93600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Козлов Фёдор Андреевич</a:t>
            </a:r>
          </a:p>
        </p:txBody>
      </p:sp>
      <p:pic>
        <p:nvPicPr>
          <p:cNvPr id="92" name="Рисунок 91"/>
          <p:cNvPicPr/>
          <p:nvPr/>
        </p:nvPicPr>
        <p:blipFill>
          <a:blip r:embed="rId2"/>
          <a:stretch/>
        </p:blipFill>
        <p:spPr>
          <a:xfrm>
            <a:off x="1039784" y="1120763"/>
            <a:ext cx="2721240" cy="3600000"/>
          </a:xfrm>
          <a:prstGeom prst="rect">
            <a:avLst/>
          </a:prstGeom>
          <a:ln>
            <a:noFill/>
          </a:ln>
        </p:spPr>
      </p:pic>
      <p:sp>
        <p:nvSpPr>
          <p:cNvPr id="93" name="TextShape 2"/>
          <p:cNvSpPr txBox="1"/>
          <p:nvPr/>
        </p:nvSpPr>
        <p:spPr>
          <a:xfrm>
            <a:off x="3611552" y="977887"/>
            <a:ext cx="5604448" cy="4206113"/>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Козлов </a:t>
            </a:r>
            <a:r>
              <a:rPr lang="ru-RU" sz="2400" b="0" strike="noStrike" spc="-1" dirty="0">
                <a:solidFill>
                  <a:srgbClr val="000000"/>
                </a:solidFill>
                <a:latin typeface="Arial"/>
              </a:rPr>
              <a:t>Фёдор Андреевич — командир 270-го инженерно-сапёрного батальона (64-я Берлинская Краснознамённая инженерно-сапёрная бригада, 8-я гвардейская армия,   1-й Белорусский фронт), гвардии майор.</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Родился </a:t>
            </a:r>
            <a:r>
              <a:rPr lang="ru-RU" sz="2400" b="0" strike="noStrike" spc="-1" dirty="0">
                <a:solidFill>
                  <a:srgbClr val="000000"/>
                </a:solidFill>
                <a:latin typeface="Arial"/>
              </a:rPr>
              <a:t>19 февраля 1919 года в селе Благодатное ныне Петровского района Ставропольского края в семье крестьянина. В 1939 году окончил Ставропольский педагогический институт. Работал директором школы.</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Красной Армии с 1940 года. В 1941 году окончил военно-инженерное училище в Архангельске. В боях Великой Отечественной войны с августа 1941 года.</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К </a:t>
            </a:r>
            <a:r>
              <a:rPr lang="ru-RU" sz="2400" b="0" strike="noStrike" spc="-1" dirty="0">
                <a:solidFill>
                  <a:srgbClr val="000000"/>
                </a:solidFill>
                <a:latin typeface="Arial"/>
              </a:rPr>
              <a:t>началу августа 1944 года 8-я гвардейская армия 1-го Белорусского фронта вышла с боями на восточный берег Вислы в районе города </a:t>
            </a:r>
            <a:r>
              <a:rPr lang="ru-RU" sz="2400" b="0" strike="noStrike" spc="-1" dirty="0" err="1">
                <a:solidFill>
                  <a:srgbClr val="000000"/>
                </a:solidFill>
                <a:latin typeface="Arial"/>
              </a:rPr>
              <a:t>Магнушев</a:t>
            </a:r>
            <a:r>
              <a:rPr lang="ru-RU" sz="2400" b="0" strike="noStrike" spc="-1" dirty="0">
                <a:solidFill>
                  <a:srgbClr val="000000"/>
                </a:solidFill>
                <a:latin typeface="Arial"/>
              </a:rPr>
              <a:t> (Польша). Командир 270-го инженерно-сапёрного батальона (64-я инженерно-сапёрная бригада) гвардии майор Козлов получил приказ обеспечить переправу частей 4-го гвардейского стрелкового корпуса.</a:t>
            </a: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611156" y="3121027"/>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792000" y="432000"/>
            <a:ext cx="8424000" cy="4896000"/>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ночь на 1 августа 1944 года батальон начал форсирование Вислы у населённого пункта </a:t>
            </a:r>
            <a:r>
              <a:rPr lang="ru-RU" sz="2400" b="0" strike="noStrike" spc="-1" dirty="0" err="1">
                <a:solidFill>
                  <a:srgbClr val="000000"/>
                </a:solidFill>
                <a:latin typeface="Arial"/>
              </a:rPr>
              <a:t>Пшевуз-Тарновски</a:t>
            </a:r>
            <a:r>
              <a:rPr lang="ru-RU" sz="2400" b="0" strike="noStrike" spc="-1" dirty="0">
                <a:solidFill>
                  <a:srgbClr val="000000"/>
                </a:solidFill>
                <a:latin typeface="Arial"/>
              </a:rPr>
              <a:t> (северо-восточнее </a:t>
            </a:r>
            <a:r>
              <a:rPr lang="ru-RU" sz="2400" b="0" strike="noStrike" spc="-1" dirty="0" err="1">
                <a:solidFill>
                  <a:srgbClr val="000000"/>
                </a:solidFill>
                <a:latin typeface="Arial"/>
              </a:rPr>
              <a:t>Магнушева</a:t>
            </a:r>
            <a:r>
              <a:rPr lang="ru-RU" sz="2400" b="0" strike="noStrike" spc="-1" dirty="0">
                <a:solidFill>
                  <a:srgbClr val="000000"/>
                </a:solidFill>
                <a:latin typeface="Arial"/>
              </a:rPr>
              <a:t>). Козлов одним из первых переправился на западный берег и участвовал в захвате плацдарма. После того, как была захвачена первая линия траншей противника, вновь возвратился на другой берег за следующей группой.</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ходе проведения переправы войск гвардии майор Козлов всё время находился на самых сложных участках, чётко руководил действиями подразделений батальона, показывал примеры мужества и отваги.</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Только </a:t>
            </a:r>
            <a:r>
              <a:rPr lang="ru-RU" sz="2400" b="0" strike="noStrike" spc="-1" dirty="0">
                <a:solidFill>
                  <a:srgbClr val="000000"/>
                </a:solidFill>
                <a:latin typeface="Arial"/>
              </a:rPr>
              <a:t>за первую ночь его батальон переправил на левый берег 3 артиллерийских полка, миномётный дивизион, 625 ящиков с боеприпасами и другое имущество, что позволило развить успех в боях на плацдарме.</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Указом </a:t>
            </a:r>
            <a:r>
              <a:rPr lang="ru-RU" sz="2400" b="0" strike="noStrike" spc="-1" dirty="0">
                <a:solidFill>
                  <a:srgbClr val="000000"/>
                </a:solidFill>
                <a:latin typeface="Arial"/>
              </a:rPr>
              <a:t>Президиума Верховного Совета СССР от 24 марта 1945 года за образцовое выполнение боевых заданий командования на фронте борьбы с немецкими захватчиками и проявленные при этом отвагу и геройство гвардии майору Козлову Фёдору Андреевичу присвоено звание Героя Советского Союза с вручением ордена Ленина и медали «Золотая Звезда» (№ 5930).</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1950 году окончил Военную академию имени М.В. Фрунзе. Вышел в отставку в звании полковника. Жил в городе Ставрополь.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Скончался </a:t>
            </a:r>
            <a:r>
              <a:rPr lang="ru-RU" sz="2400" b="0" strike="noStrike" spc="-1" dirty="0">
                <a:solidFill>
                  <a:srgbClr val="000000"/>
                </a:solidFill>
                <a:latin typeface="Arial"/>
              </a:rPr>
              <a:t>18 ноября 1971 года. Похоронен в Ставрополе.</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Награждён </a:t>
            </a:r>
            <a:r>
              <a:rPr lang="ru-RU" sz="2400" b="0" strike="noStrike" spc="-1" dirty="0">
                <a:solidFill>
                  <a:srgbClr val="000000"/>
                </a:solidFill>
                <a:latin typeface="Arial"/>
              </a:rPr>
              <a:t>орденами Ленина, Отечественной войны 1-й и 2-й степени, тремя орденами Красной Звезды, медалями.</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Имя </a:t>
            </a:r>
            <a:r>
              <a:rPr lang="ru-RU" sz="2400" b="0" strike="noStrike" spc="-1" dirty="0">
                <a:solidFill>
                  <a:srgbClr val="000000"/>
                </a:solidFill>
                <a:latin typeface="Arial"/>
              </a:rPr>
              <a:t>Героя высечено золотыми буквами в зале Славы Центрального музея Великой Отечественной войны в Парке Победы г. Москва. Именем Ф.А. Козлова названа улица в селе Благодатное (Петровский район Ставропольского края).</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Shape 1"/>
          <p:cNvSpPr txBox="1"/>
          <p:nvPr/>
        </p:nvSpPr>
        <p:spPr>
          <a:xfrm>
            <a:off x="1039784" y="192069"/>
            <a:ext cx="8064000" cy="100800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Фоменко Николай Максимович </a:t>
            </a:r>
          </a:p>
        </p:txBody>
      </p:sp>
      <p:pic>
        <p:nvPicPr>
          <p:cNvPr id="96" name="Рисунок 95"/>
          <p:cNvPicPr/>
          <p:nvPr/>
        </p:nvPicPr>
        <p:blipFill>
          <a:blip r:embed="rId2"/>
          <a:stretch/>
        </p:blipFill>
        <p:spPr>
          <a:xfrm>
            <a:off x="901440" y="1224000"/>
            <a:ext cx="2698560" cy="3600000"/>
          </a:xfrm>
          <a:prstGeom prst="rect">
            <a:avLst/>
          </a:prstGeom>
          <a:ln>
            <a:noFill/>
          </a:ln>
        </p:spPr>
      </p:pic>
      <p:sp>
        <p:nvSpPr>
          <p:cNvPr id="97" name="TextShape 2"/>
          <p:cNvSpPr txBox="1"/>
          <p:nvPr/>
        </p:nvSpPr>
        <p:spPr>
          <a:xfrm>
            <a:off x="3672000" y="977887"/>
            <a:ext cx="5688000" cy="4422113"/>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Фоменко </a:t>
            </a:r>
            <a:r>
              <a:rPr lang="ru-RU" sz="2400" b="0" strike="noStrike" spc="-1" dirty="0">
                <a:solidFill>
                  <a:srgbClr val="000000"/>
                </a:solidFill>
                <a:latin typeface="Arial"/>
              </a:rPr>
              <a:t>Николай Максимович - командир батареи 469-го стрелкового полка (150-я </a:t>
            </a:r>
            <a:r>
              <a:rPr lang="ru-RU" sz="2400" b="0" strike="noStrike" spc="-1" dirty="0" err="1">
                <a:solidFill>
                  <a:srgbClr val="000000"/>
                </a:solidFill>
                <a:latin typeface="Arial"/>
              </a:rPr>
              <a:t>Идрицкая</a:t>
            </a:r>
            <a:r>
              <a:rPr lang="ru-RU" sz="2400" b="0" strike="noStrike" spc="-1" dirty="0">
                <a:solidFill>
                  <a:srgbClr val="000000"/>
                </a:solidFill>
                <a:latin typeface="Arial"/>
              </a:rPr>
              <a:t> стрелковая дивизия, 79-й стрелковый корпус, 3-я ударная армия, 1-й Белорусский фронт), старший лейтенант.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Родился </a:t>
            </a:r>
            <a:r>
              <a:rPr lang="ru-RU" sz="2400" b="0" strike="noStrike" spc="-1" dirty="0">
                <a:solidFill>
                  <a:srgbClr val="000000"/>
                </a:solidFill>
                <a:latin typeface="Arial"/>
              </a:rPr>
              <a:t>19 декабря 1923 года в селе Николина Балка </a:t>
            </a:r>
            <a:r>
              <a:rPr lang="ru-RU" sz="2400" b="0" strike="noStrike" spc="-1" dirty="0" err="1">
                <a:solidFill>
                  <a:srgbClr val="000000"/>
                </a:solidFill>
                <a:latin typeface="Arial"/>
              </a:rPr>
              <a:t>Благодарненского</a:t>
            </a:r>
            <a:r>
              <a:rPr lang="ru-RU" sz="2400" b="0" strike="noStrike" spc="-1" dirty="0">
                <a:solidFill>
                  <a:srgbClr val="000000"/>
                </a:solidFill>
                <a:latin typeface="Arial"/>
              </a:rPr>
              <a:t> уезда Ставропольской губернии, ныне в составе Петровского района Ставропольского края. Из семьи крестьянина. Окончил 8 классов. Работал в колхозе.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Красной Армии с февраля 1942 года, призван Петровским районным военкоматом Орджоникидзевского (ныне Ставропольского) края. Окончил 1-е Ростовское артиллерийское училище в 1942 году.</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 </a:t>
            </a:r>
            <a:r>
              <a:rPr lang="ru-RU" sz="2400" b="0" strike="noStrike" spc="-1" dirty="0">
                <a:solidFill>
                  <a:srgbClr val="000000"/>
                </a:solidFill>
                <a:latin typeface="Arial"/>
              </a:rPr>
              <a:t>фронтах Великой Отечественной войны с августа 1942 года. Воевал командиром взвода управления отдельного артиллерийского дивизиона в 127-й отдельной стрелковой бригаде на Северо-Западном фронте, участвовал во второй </a:t>
            </a:r>
            <a:r>
              <a:rPr lang="ru-RU" sz="2400" b="0" strike="noStrike" spc="-1" dirty="0" err="1">
                <a:solidFill>
                  <a:srgbClr val="000000"/>
                </a:solidFill>
                <a:latin typeface="Arial"/>
              </a:rPr>
              <a:t>Демянской</a:t>
            </a:r>
            <a:r>
              <a:rPr lang="ru-RU" sz="2400" b="0" strike="noStrike" spc="-1" dirty="0">
                <a:solidFill>
                  <a:srgbClr val="000000"/>
                </a:solidFill>
                <a:latin typeface="Arial"/>
              </a:rPr>
              <a:t> и в Старорусской наступательных операциях в январе-марте 1943 года, в </a:t>
            </a:r>
            <a:r>
              <a:rPr lang="ru-RU" sz="2400" b="0" strike="noStrike" spc="-1" dirty="0" err="1">
                <a:solidFill>
                  <a:srgbClr val="000000"/>
                </a:solidFill>
                <a:latin typeface="Arial"/>
              </a:rPr>
              <a:t>Невельско-Городокской</a:t>
            </a:r>
            <a:r>
              <a:rPr lang="ru-RU" sz="2400" b="0" strike="noStrike" spc="-1" dirty="0">
                <a:solidFill>
                  <a:srgbClr val="000000"/>
                </a:solidFill>
                <a:latin typeface="Arial"/>
              </a:rPr>
              <a:t> наступательной операции в октябре-декабре 1943 года. С 1944 года - командир батареи в 469-м стрелковом полку на 2-м Прибалтийском, с декабря 1944 - на 1-м Белорусском фронтах. Участник </a:t>
            </a:r>
            <a:r>
              <a:rPr lang="ru-RU" sz="2400" b="0" strike="noStrike" spc="-1" dirty="0" err="1">
                <a:solidFill>
                  <a:srgbClr val="000000"/>
                </a:solidFill>
                <a:latin typeface="Arial"/>
              </a:rPr>
              <a:t>Режицко-Двинской</a:t>
            </a:r>
            <a:r>
              <a:rPr lang="ru-RU" sz="2400" b="0" strike="noStrike" spc="-1" dirty="0">
                <a:solidFill>
                  <a:srgbClr val="000000"/>
                </a:solidFill>
                <a:latin typeface="Arial"/>
              </a:rPr>
              <a:t>, </a:t>
            </a:r>
            <a:r>
              <a:rPr lang="ru-RU" sz="2400" b="0" strike="noStrike" spc="-1" dirty="0" err="1">
                <a:solidFill>
                  <a:srgbClr val="000000"/>
                </a:solidFill>
                <a:latin typeface="Arial"/>
              </a:rPr>
              <a:t>Мадонской</a:t>
            </a:r>
            <a:r>
              <a:rPr lang="ru-RU" sz="2400" b="0" strike="noStrike" spc="-1" dirty="0">
                <a:solidFill>
                  <a:srgbClr val="000000"/>
                </a:solidFill>
                <a:latin typeface="Arial"/>
              </a:rPr>
              <a:t>, Рижской, </a:t>
            </a:r>
            <a:r>
              <a:rPr lang="ru-RU" sz="2400" b="0" strike="noStrike" spc="-1" dirty="0" err="1">
                <a:solidFill>
                  <a:srgbClr val="000000"/>
                </a:solidFill>
                <a:latin typeface="Arial"/>
              </a:rPr>
              <a:t>Висло-Одерской</a:t>
            </a:r>
            <a:r>
              <a:rPr lang="ru-RU" sz="2400" b="0" strike="noStrike" spc="-1" dirty="0">
                <a:solidFill>
                  <a:srgbClr val="000000"/>
                </a:solidFill>
                <a:latin typeface="Arial"/>
              </a:rPr>
              <a:t> и Берлинской наступательных операций. За годы войны был дважды ранен (в боях 5 марта и 18 августа 1943 года).</a:t>
            </a: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396842" y="2978151"/>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Shape 1"/>
          <p:cNvSpPr txBox="1"/>
          <p:nvPr/>
        </p:nvSpPr>
        <p:spPr>
          <a:xfrm>
            <a:off x="325404" y="334945"/>
            <a:ext cx="9106596" cy="5112000"/>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Командир </a:t>
            </a:r>
            <a:r>
              <a:rPr lang="ru-RU" sz="2400" b="0" strike="noStrike" spc="-1" dirty="0">
                <a:solidFill>
                  <a:srgbClr val="000000"/>
                </a:solidFill>
                <a:latin typeface="Arial"/>
              </a:rPr>
              <a:t>батареи 76-мм орудий 469-го стрелкового полка (150-я стрелковая дивизия, 79-й стрелковый корпус, 3-я ударная армия, 1-й Белорусский фронт), старший лейтенант Н.М. Фоменко особо отличился в Берлинской наступательной операции, в том числе при штурме Берлина и взятии рейхстага. Так, только в период с 16 - 28 апреля 1945 он лично уничтожил из орудия 2 САУ, 3 пушки, несколько огневых точек, а его батарея отразила 7 вражеских атак, уничтожила 3 танка, подавила огонь до 20 пулемётных гнезд, первой форсировала канал </a:t>
            </a:r>
            <a:r>
              <a:rPr lang="ru-RU" sz="2400" b="0" strike="noStrike" spc="-1" dirty="0" err="1">
                <a:solidFill>
                  <a:srgbClr val="000000"/>
                </a:solidFill>
                <a:latin typeface="Arial"/>
              </a:rPr>
              <a:t>Берлин-Шпандау</a:t>
            </a:r>
            <a:r>
              <a:rPr lang="ru-RU" sz="2400" b="0" strike="noStrike" spc="-1" dirty="0">
                <a:solidFill>
                  <a:srgbClr val="000000"/>
                </a:solidFill>
                <a:latin typeface="Arial"/>
              </a:rPr>
              <a:t>.</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За </a:t>
            </a:r>
            <a:r>
              <a:rPr lang="ru-RU" sz="2400" b="0" strike="noStrike" spc="-1" dirty="0">
                <a:solidFill>
                  <a:srgbClr val="000000"/>
                </a:solidFill>
                <a:latin typeface="Arial"/>
              </a:rPr>
              <a:t>мужество и героизм, проявленные на фронте борьбы с немецко-фашистскими захватчиками, указом Президиума Верховного Совета СССР от 15 мая 1946 года старшему лейтенанту Фоменко Николаю Максимовичу присвоено звание Героя Советского Союза с вручением ордена Ленина и медали «Золотая Звезда» (№ 5821).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После </a:t>
            </a:r>
            <a:r>
              <a:rPr lang="ru-RU" sz="2400" b="0" strike="noStrike" spc="-1" dirty="0">
                <a:solidFill>
                  <a:srgbClr val="000000"/>
                </a:solidFill>
                <a:latin typeface="Arial"/>
              </a:rPr>
              <a:t>войны продолжил службу в Советской Армии. </a:t>
            </a:r>
            <a:r>
              <a:rPr lang="ru-RU" sz="2400" b="0" strike="noStrike" spc="-1" dirty="0" err="1">
                <a:solidFill>
                  <a:srgbClr val="000000"/>
                </a:solidFill>
                <a:latin typeface="Arial"/>
              </a:rPr>
              <a:t>Продалжал</a:t>
            </a:r>
            <a:r>
              <a:rPr lang="ru-RU" sz="2400" b="0" strike="noStrike" spc="-1" dirty="0">
                <a:solidFill>
                  <a:srgbClr val="000000"/>
                </a:solidFill>
                <a:latin typeface="Arial"/>
              </a:rPr>
              <a:t> командовать батареей в стрелковом полку, с мая 1948 года - командир батареи в механизированном артиллерийском полку, с ноября 1949 - в пушечно-артиллерийской бригаде.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1956 году окончил Военную артиллерийскую командную академию имени М.И. Калинина в Ленинграде. С сентября 1956 года - командир дивизиона в </a:t>
            </a:r>
            <a:r>
              <a:rPr lang="ru-RU" sz="2400" b="0" strike="noStrike" spc="-1" dirty="0" err="1">
                <a:solidFill>
                  <a:srgbClr val="000000"/>
                </a:solidFill>
                <a:latin typeface="Arial"/>
              </a:rPr>
              <a:t>гаубично-артиллерийском</a:t>
            </a:r>
            <a:r>
              <a:rPr lang="ru-RU" sz="2400" b="0" strike="noStrike" spc="-1" dirty="0">
                <a:solidFill>
                  <a:srgbClr val="000000"/>
                </a:solidFill>
                <a:latin typeface="Arial"/>
              </a:rPr>
              <a:t> полку в Группе советских войск в Германии. С декабря 1961 года - начальник штаба - заместитель командира артиллерийского полка. С ноября 1963 года служил в Ростовском высшем командно-инженерном училище имени Главного маршала артиллерии М.И. </a:t>
            </a:r>
            <a:r>
              <a:rPr lang="ru-RU" sz="2400" b="0" strike="noStrike" spc="-1" dirty="0" err="1">
                <a:solidFill>
                  <a:srgbClr val="000000"/>
                </a:solidFill>
                <a:latin typeface="Arial"/>
              </a:rPr>
              <a:t>Неделина</a:t>
            </a:r>
            <a:r>
              <a:rPr lang="ru-RU" sz="2400" b="0" strike="noStrike" spc="-1" dirty="0">
                <a:solidFill>
                  <a:srgbClr val="000000"/>
                </a:solidFill>
                <a:latin typeface="Arial"/>
              </a:rPr>
              <a:t>: начальник курса, с декабря 1964 - секретарь парткома факультета № 2, с мая 1967 - заместителя начальника этого факультета по политической части, с феврале 1970 - преподавателя кафедры партийно-политической работы.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июле 1976 года полковник Н.М. Фоменко - в запасе. Работал начальником музея истории и боевой славы Краснознамённого </a:t>
            </a:r>
            <a:r>
              <a:rPr lang="ru-RU" sz="2400" b="0" strike="noStrike" spc="-1" dirty="0" err="1">
                <a:solidFill>
                  <a:srgbClr val="000000"/>
                </a:solidFill>
                <a:latin typeface="Arial"/>
              </a:rPr>
              <a:t>Северо-Кавказского</a:t>
            </a:r>
            <a:r>
              <a:rPr lang="ru-RU" sz="2400" b="0" strike="noStrike" spc="-1" dirty="0">
                <a:solidFill>
                  <a:srgbClr val="000000"/>
                </a:solidFill>
                <a:latin typeface="Arial"/>
              </a:rPr>
              <a:t> военного округа. Участник Парадов Победы в Москве (1945, 1990).</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Жил </a:t>
            </a:r>
            <a:r>
              <a:rPr lang="ru-RU" sz="2400" b="0" strike="noStrike" spc="-1" dirty="0">
                <a:solidFill>
                  <a:srgbClr val="000000"/>
                </a:solidFill>
                <a:latin typeface="Arial"/>
              </a:rPr>
              <a:t>в городе Ростов-на-Дону. Умер 5 мая 2000 года. Похоронен в Ростове-на-Дону, на Северном кладбище.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Награждён </a:t>
            </a:r>
            <a:r>
              <a:rPr lang="ru-RU" sz="2400" b="0" strike="noStrike" spc="-1" dirty="0">
                <a:solidFill>
                  <a:srgbClr val="000000"/>
                </a:solidFill>
                <a:latin typeface="Arial"/>
              </a:rPr>
              <a:t>орденами Ленина, Отечественной войны I степени и II степени, Красной Звезды, «За службу Родине в Вооружённых Силах СССР» III степени, медалями.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 </a:t>
            </a:r>
            <a:r>
              <a:rPr lang="ru-RU" sz="2400" b="0" strike="noStrike" spc="-1" dirty="0">
                <a:solidFill>
                  <a:srgbClr val="000000"/>
                </a:solidFill>
                <a:latin typeface="Arial"/>
              </a:rPr>
              <a:t>доме в Ростове-на-Дону, где жил Герой, установлена мемориальная доска </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Shape 1"/>
          <p:cNvSpPr txBox="1"/>
          <p:nvPr/>
        </p:nvSpPr>
        <p:spPr>
          <a:xfrm>
            <a:off x="682594" y="406383"/>
            <a:ext cx="8640000" cy="4824000"/>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Вновь </a:t>
            </a:r>
            <a:r>
              <a:rPr lang="ru-RU" sz="2400" b="0" strike="noStrike" spc="-1" dirty="0">
                <a:solidFill>
                  <a:srgbClr val="000000"/>
                </a:solidFill>
                <a:latin typeface="Arial"/>
              </a:rPr>
              <a:t>9-й танковый корпус введён в боевые действия во время Белорусской операции, в ходе которой участвовал в окружении </a:t>
            </a:r>
            <a:r>
              <a:rPr lang="ru-RU" sz="2400" b="0" strike="noStrike" spc="-1" dirty="0" err="1">
                <a:solidFill>
                  <a:srgbClr val="000000"/>
                </a:solidFill>
                <a:latin typeface="Arial"/>
              </a:rPr>
              <a:t>бобруйской</a:t>
            </a:r>
            <a:r>
              <a:rPr lang="ru-RU" sz="2400" b="0" strike="noStrike" spc="-1" dirty="0">
                <a:solidFill>
                  <a:srgbClr val="000000"/>
                </a:solidFill>
                <a:latin typeface="Arial"/>
              </a:rPr>
              <a:t> группировки противника, наступательных боях на Барановичи, Слоним, Пружаны (в составе конно-механизированной группы генерал-лейтенанта Плиева). В августе 1944 года танкисты, освободив совместно со стрелковыми подразделениями районы Восточной Польши, вышли на Вислу, где участвовали в боях по удержанию и расширению </a:t>
            </a:r>
            <a:r>
              <a:rPr lang="ru-RU" sz="2400" b="0" strike="noStrike" spc="-1" dirty="0" err="1">
                <a:solidFill>
                  <a:srgbClr val="000000"/>
                </a:solidFill>
                <a:latin typeface="Arial"/>
              </a:rPr>
              <a:t>Пулавского</a:t>
            </a:r>
            <a:r>
              <a:rPr lang="ru-RU" sz="2400" b="0" strike="noStrike" spc="-1" dirty="0">
                <a:solidFill>
                  <a:srgbClr val="000000"/>
                </a:solidFill>
                <a:latin typeface="Arial"/>
              </a:rPr>
              <a:t> плацдарма.</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12 </a:t>
            </a:r>
            <a:r>
              <a:rPr lang="ru-RU" sz="2400" b="0" strike="noStrike" spc="-1" dirty="0">
                <a:solidFill>
                  <a:srgbClr val="000000"/>
                </a:solidFill>
                <a:latin typeface="Arial"/>
              </a:rPr>
              <a:t>января 1945 года началась </a:t>
            </a:r>
            <a:r>
              <a:rPr lang="ru-RU" sz="2400" b="0" strike="noStrike" spc="-1" dirty="0" err="1">
                <a:solidFill>
                  <a:srgbClr val="000000"/>
                </a:solidFill>
                <a:latin typeface="Arial"/>
              </a:rPr>
              <a:t>Висло-Одерская</a:t>
            </a:r>
            <a:r>
              <a:rPr lang="ru-RU" sz="2400" b="0" strike="noStrike" spc="-1" dirty="0">
                <a:solidFill>
                  <a:srgbClr val="000000"/>
                </a:solidFill>
                <a:latin typeface="Arial"/>
              </a:rPr>
              <a:t> стратегическая наступательная операция. 9-й танковый корпус был придан для усиления 33-й армии, которая должна была совместно с 69-й армией 14 января осуществлять вспомогательный удар с </a:t>
            </a:r>
            <a:r>
              <a:rPr lang="ru-RU" sz="2400" b="0" strike="noStrike" spc="-1" dirty="0" err="1">
                <a:solidFill>
                  <a:srgbClr val="000000"/>
                </a:solidFill>
                <a:latin typeface="Arial"/>
              </a:rPr>
              <a:t>Пулавского</a:t>
            </a:r>
            <a:r>
              <a:rPr lang="ru-RU" sz="2400" b="0" strike="noStrike" spc="-1" dirty="0">
                <a:solidFill>
                  <a:srgbClr val="000000"/>
                </a:solidFill>
                <a:latin typeface="Arial"/>
              </a:rPr>
              <a:t> плацдарма. После всестороннего анализа обстановки для уточнения системы обороны противника командованием фронта было решено непосредственно перед генеральной атакой провести сильную боевую разведку силами стрелкового батальона, поддержанного танками, от каждой дивизии. Для выполнения этой задачи был послан танковый взвод 63-го танкового батальона 108-й танковой бригады под командованием старшего лейтенанта </a:t>
            </a:r>
            <a:r>
              <a:rPr lang="ru-RU" sz="2400" b="0" strike="noStrike" spc="-1" dirty="0" err="1">
                <a:solidFill>
                  <a:srgbClr val="000000"/>
                </a:solidFill>
                <a:latin typeface="Arial"/>
              </a:rPr>
              <a:t>Мазницына</a:t>
            </a:r>
            <a:r>
              <a:rPr lang="ru-RU" sz="2400" b="0" strike="noStrike" spc="-1" dirty="0">
                <a:solidFill>
                  <a:srgbClr val="000000"/>
                </a:solidFill>
                <a:latin typeface="Arial"/>
              </a:rPr>
              <a:t>. При атаке сильно укреплённой вражеской обороны в районе населённого пункта </a:t>
            </a:r>
            <a:r>
              <a:rPr lang="ru-RU" sz="2400" b="0" strike="noStrike" spc="-1" dirty="0" err="1">
                <a:solidFill>
                  <a:srgbClr val="000000"/>
                </a:solidFill>
                <a:latin typeface="Arial"/>
              </a:rPr>
              <a:t>Кшивда</a:t>
            </a:r>
            <a:r>
              <a:rPr lang="ru-RU" sz="2400" b="0" strike="noStrike" spc="-1" dirty="0">
                <a:solidFill>
                  <a:srgbClr val="000000"/>
                </a:solidFill>
                <a:latin typeface="Arial"/>
              </a:rPr>
              <a:t> (10 километров юго-восточнее города </a:t>
            </a:r>
            <a:r>
              <a:rPr lang="ru-RU" sz="2400" b="0" strike="noStrike" spc="-1" dirty="0" err="1">
                <a:solidFill>
                  <a:srgbClr val="000000"/>
                </a:solidFill>
                <a:latin typeface="Arial"/>
              </a:rPr>
              <a:t>Зволень</a:t>
            </a:r>
            <a:r>
              <a:rPr lang="ru-RU" sz="2400" b="0" strike="noStrike" spc="-1" dirty="0">
                <a:solidFill>
                  <a:srgbClr val="000000"/>
                </a:solidFill>
                <a:latin typeface="Arial"/>
              </a:rPr>
              <a:t>, Польша) танкисты уничтожили два гитлеровских танка, пять пушек, четыре дзота и до двухсот солдат и офицеров противника. При этом непосредственно экипаж </a:t>
            </a:r>
            <a:r>
              <a:rPr lang="ru-RU" sz="2400" b="0" strike="noStrike" spc="-1" dirty="0" err="1">
                <a:solidFill>
                  <a:srgbClr val="000000"/>
                </a:solidFill>
                <a:latin typeface="Arial"/>
              </a:rPr>
              <a:t>Мазницына</a:t>
            </a:r>
            <a:r>
              <a:rPr lang="ru-RU" sz="2400" b="0" strike="noStrike" spc="-1" dirty="0">
                <a:solidFill>
                  <a:srgbClr val="000000"/>
                </a:solidFill>
                <a:latin typeface="Arial"/>
              </a:rPr>
              <a:t> уничтожил один танк, три противотанковых пушки и около сотни гитлеровцев. В ходе боя танк командира взвода был подбит и загорелся, а экипаж погиб. Выскочив из танка, </a:t>
            </a:r>
            <a:r>
              <a:rPr lang="ru-RU" sz="2400" b="0" strike="noStrike" spc="-1" dirty="0" err="1">
                <a:solidFill>
                  <a:srgbClr val="000000"/>
                </a:solidFill>
                <a:latin typeface="Arial"/>
              </a:rPr>
              <a:t>Мазницын</a:t>
            </a:r>
            <a:r>
              <a:rPr lang="ru-RU" sz="2400" b="0" strike="noStrike" spc="-1" dirty="0">
                <a:solidFill>
                  <a:srgbClr val="000000"/>
                </a:solidFill>
                <a:latin typeface="Arial"/>
              </a:rPr>
              <a:t> отстреливался из пистолета от пытавшихся взять его в плен автоматчиков и уничтожил шестерых из них. Когда остался последний патрон, понимая безвыходность положения, выпустил его в </a:t>
            </a:r>
            <a:r>
              <a:rPr lang="ru-RU" sz="2300" b="0" strike="noStrike" spc="-1" dirty="0">
                <a:solidFill>
                  <a:srgbClr val="000000"/>
                </a:solidFill>
                <a:latin typeface="Arial"/>
              </a:rPr>
              <a:t>себя.</a:t>
            </a:r>
            <a:endParaRPr lang="ru-RU" sz="23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Указом </a:t>
            </a:r>
            <a:r>
              <a:rPr lang="ru-RU" sz="2400" b="0" strike="noStrike" spc="-1" dirty="0">
                <a:solidFill>
                  <a:srgbClr val="000000"/>
                </a:solidFill>
                <a:latin typeface="Arial"/>
              </a:rPr>
              <a:t>Президиума Верховного Совета СССР от 24 марта 1945 года за мужество, отвагу и героизм, проявленные в борьбе с немецко-фашистскими захватчиками, старшему лейтенанту </a:t>
            </a:r>
            <a:r>
              <a:rPr lang="ru-RU" sz="2400" b="0" strike="noStrike" spc="-1" dirty="0" err="1">
                <a:solidFill>
                  <a:srgbClr val="000000"/>
                </a:solidFill>
                <a:latin typeface="Arial"/>
              </a:rPr>
              <a:t>Мазницыну</a:t>
            </a:r>
            <a:r>
              <a:rPr lang="ru-RU" sz="2400" b="0" strike="noStrike" spc="-1" dirty="0">
                <a:solidFill>
                  <a:srgbClr val="000000"/>
                </a:solidFill>
                <a:latin typeface="Arial"/>
              </a:rPr>
              <a:t> Ивану Сергеевичу присвоено звание Героя Советского Союза (посмертно).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Награжден </a:t>
            </a:r>
            <a:r>
              <a:rPr lang="ru-RU" sz="2400" b="0" strike="noStrike" spc="-1" dirty="0">
                <a:solidFill>
                  <a:srgbClr val="000000"/>
                </a:solidFill>
                <a:latin typeface="Arial"/>
              </a:rPr>
              <a:t>орденами Ленина, Красного Знамени, Отечественной войны 1-й степени, медалями (в том числе «За отвагу»).</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Похоронен </a:t>
            </a:r>
            <a:r>
              <a:rPr lang="ru-RU" sz="2400" b="0" strike="noStrike" spc="-1" dirty="0">
                <a:solidFill>
                  <a:srgbClr val="000000"/>
                </a:solidFill>
                <a:latin typeface="Arial"/>
              </a:rPr>
              <a:t>в селе </a:t>
            </a:r>
            <a:r>
              <a:rPr lang="ru-RU" sz="2400" b="0" strike="noStrike" spc="-1" dirty="0" err="1">
                <a:solidFill>
                  <a:srgbClr val="000000"/>
                </a:solidFill>
                <a:latin typeface="Arial"/>
              </a:rPr>
              <a:t>Яновец</a:t>
            </a:r>
            <a:r>
              <a:rPr lang="ru-RU" sz="2400" b="0" strike="noStrike" spc="-1" dirty="0">
                <a:solidFill>
                  <a:srgbClr val="000000"/>
                </a:solidFill>
                <a:latin typeface="Arial"/>
              </a:rPr>
              <a:t> (</a:t>
            </a:r>
            <a:r>
              <a:rPr lang="ru-RU" sz="2400" b="0" strike="noStrike" spc="-1" dirty="0" err="1">
                <a:solidFill>
                  <a:srgbClr val="000000"/>
                </a:solidFill>
                <a:latin typeface="Arial"/>
              </a:rPr>
              <a:t>Люблинское</a:t>
            </a:r>
            <a:r>
              <a:rPr lang="ru-RU" sz="2400" b="0" strike="noStrike" spc="-1" dirty="0">
                <a:solidFill>
                  <a:srgbClr val="000000"/>
                </a:solidFill>
                <a:latin typeface="Arial"/>
              </a:rPr>
              <a:t> воеводство, Польша).</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Shape 1"/>
          <p:cNvSpPr txBox="1"/>
          <p:nvPr/>
        </p:nvSpPr>
        <p:spPr>
          <a:xfrm>
            <a:off x="968346" y="120631"/>
            <a:ext cx="8064000" cy="100800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Бочаров Иван Иванович</a:t>
            </a:r>
          </a:p>
        </p:txBody>
      </p:sp>
      <p:pic>
        <p:nvPicPr>
          <p:cNvPr id="100" name="Рисунок 99"/>
          <p:cNvPicPr/>
          <p:nvPr/>
        </p:nvPicPr>
        <p:blipFill>
          <a:blip r:embed="rId2"/>
          <a:stretch/>
        </p:blipFill>
        <p:spPr>
          <a:xfrm>
            <a:off x="936000" y="1152000"/>
            <a:ext cx="2384640" cy="3600000"/>
          </a:xfrm>
          <a:prstGeom prst="rect">
            <a:avLst/>
          </a:prstGeom>
          <a:ln>
            <a:noFill/>
          </a:ln>
        </p:spPr>
      </p:pic>
      <p:sp>
        <p:nvSpPr>
          <p:cNvPr id="101" name="TextShape 2"/>
          <p:cNvSpPr txBox="1"/>
          <p:nvPr/>
        </p:nvSpPr>
        <p:spPr>
          <a:xfrm>
            <a:off x="3325800" y="1192201"/>
            <a:ext cx="5818200" cy="4143404"/>
          </a:xfrm>
          <a:prstGeom prst="rect">
            <a:avLst/>
          </a:prstGeom>
          <a:noFill/>
          <a:ln>
            <a:noFill/>
          </a:ln>
        </p:spPr>
        <p:txBody>
          <a:bodyPr lIns="0" tIns="0" rIns="0" bIns="0">
            <a:normAutofit fontScale="70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Бочаров </a:t>
            </a:r>
            <a:r>
              <a:rPr lang="ru-RU" sz="2400" b="0" strike="noStrike" spc="-1" dirty="0">
                <a:solidFill>
                  <a:srgbClr val="000000"/>
                </a:solidFill>
                <a:latin typeface="Arial"/>
              </a:rPr>
              <a:t>Иван Иванович - снайпер 481-го стрелкового полка (320-я стрелковая дивизия, 28-я армия, 3-й Украинский фронт), старший сержант.</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Родился </a:t>
            </a:r>
            <a:r>
              <a:rPr lang="ru-RU" sz="2400" b="0" strike="noStrike" spc="-1" dirty="0">
                <a:solidFill>
                  <a:srgbClr val="000000"/>
                </a:solidFill>
                <a:latin typeface="Arial"/>
              </a:rPr>
              <a:t>17 января 1925 года в селе </a:t>
            </a:r>
            <a:r>
              <a:rPr lang="ru-RU" sz="2400" b="0" strike="noStrike" spc="-1" dirty="0" err="1">
                <a:solidFill>
                  <a:srgbClr val="000000"/>
                </a:solidFill>
                <a:latin typeface="Arial"/>
              </a:rPr>
              <a:t>Константиновское</a:t>
            </a:r>
            <a:r>
              <a:rPr lang="ru-RU" sz="2400" b="0" strike="noStrike" spc="-1" dirty="0">
                <a:solidFill>
                  <a:srgbClr val="000000"/>
                </a:solidFill>
                <a:latin typeface="Arial"/>
              </a:rPr>
              <a:t> Петровского района Ставропольского края в семье крестьянина. Образование среднее. Работал трактористом в родном селе.</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Красной Армии с января 1943 года. Окончил курсы снайперов. С марта 1943 года на фронте. Воевал на Южном, 4-м и 3-м Украинских фронтах. Участвовал в боях на реке </a:t>
            </a:r>
            <a:r>
              <a:rPr lang="ru-RU" sz="2400" b="0" strike="noStrike" spc="-1" dirty="0" err="1">
                <a:solidFill>
                  <a:srgbClr val="000000"/>
                </a:solidFill>
                <a:latin typeface="Arial"/>
              </a:rPr>
              <a:t>Миус</a:t>
            </a:r>
            <a:r>
              <a:rPr lang="ru-RU" sz="2400" b="0" strike="noStrike" spc="-1" dirty="0">
                <a:solidFill>
                  <a:srgbClr val="000000"/>
                </a:solidFill>
                <a:latin typeface="Arial"/>
              </a:rPr>
              <a:t>, освобождал Украину в ходе Донбасской, Мелитопольской, </a:t>
            </a:r>
            <a:r>
              <a:rPr lang="ru-RU" sz="2400" b="0" strike="noStrike" spc="-1" dirty="0" err="1">
                <a:solidFill>
                  <a:srgbClr val="000000"/>
                </a:solidFill>
                <a:latin typeface="Arial"/>
              </a:rPr>
              <a:t>Никопольско-Криворожской</a:t>
            </a:r>
            <a:r>
              <a:rPr lang="ru-RU" sz="2400" b="0" strike="noStrike" spc="-1" dirty="0">
                <a:solidFill>
                  <a:srgbClr val="000000"/>
                </a:solidFill>
                <a:latin typeface="Arial"/>
              </a:rPr>
              <a:t>, </a:t>
            </a:r>
            <a:r>
              <a:rPr lang="ru-RU" sz="2400" b="0" strike="noStrike" spc="-1" dirty="0" err="1">
                <a:solidFill>
                  <a:srgbClr val="000000"/>
                </a:solidFill>
                <a:latin typeface="Arial"/>
              </a:rPr>
              <a:t>Березнеговато-Снигирёвской</a:t>
            </a:r>
            <a:r>
              <a:rPr lang="ru-RU" sz="2400" b="0" strike="noStrike" spc="-1" dirty="0">
                <a:solidFill>
                  <a:srgbClr val="000000"/>
                </a:solidFill>
                <a:latin typeface="Arial"/>
              </a:rPr>
              <a:t> и Одесской операций. С первых боёв Бочаров зарекомендовал себя умелым и мужественным воином.</a:t>
            </a: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468280" y="3121027"/>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extShape 1"/>
          <p:cNvSpPr txBox="1"/>
          <p:nvPr/>
        </p:nvSpPr>
        <p:spPr>
          <a:xfrm>
            <a:off x="864000" y="432000"/>
            <a:ext cx="8424000" cy="4824000"/>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Весной </a:t>
            </a:r>
            <a:r>
              <a:rPr lang="ru-RU" sz="2400" b="0" strike="noStrike" spc="-1" dirty="0">
                <a:solidFill>
                  <a:srgbClr val="000000"/>
                </a:solidFill>
                <a:latin typeface="Arial"/>
              </a:rPr>
              <a:t>1943 года в одном из боёв в районе посёлка Матвеев Курган (Ростовская область) вместе с подразделением участвовал в штурме высоты. В этом бою из оружия и в рукопашной схватке он уничтожил 15 гитлеровцев.</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феврале 1944 года во время форсирования Днепра в районе посёлка Великая Лепетиха (Херсонская область) Бочаров с передовым отрядом переправился через реку и из снайперской винтовки уничтожил расчёт вражеского пулемёта.13 марта 1944 года вместе с бойцами роты одним из первых форсировал реку Ингулец в районе села Фёдоровка (</a:t>
            </a:r>
            <a:r>
              <a:rPr lang="ru-RU" sz="2400" b="0" strike="noStrike" spc="-1" dirty="0" err="1">
                <a:solidFill>
                  <a:srgbClr val="000000"/>
                </a:solidFill>
                <a:latin typeface="Arial"/>
              </a:rPr>
              <a:t>Высокопольский</a:t>
            </a:r>
            <a:r>
              <a:rPr lang="ru-RU" sz="2400" b="0" strike="noStrike" spc="-1" dirty="0">
                <a:solidFill>
                  <a:srgbClr val="000000"/>
                </a:solidFill>
                <a:latin typeface="Arial"/>
              </a:rPr>
              <a:t> район Херсонской области).</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Снайпер </a:t>
            </a:r>
            <a:r>
              <a:rPr lang="ru-RU" sz="2400" b="0" strike="noStrike" spc="-1" dirty="0">
                <a:solidFill>
                  <a:srgbClr val="000000"/>
                </a:solidFill>
                <a:latin typeface="Arial"/>
              </a:rPr>
              <a:t>1-го стрелкового батальона 481-го стрелкового полка 320-й стрелковой дивизии 28-я армии 3-го Украинского фронта старший сержант Бочаров, в совершенстве владея снайперской винтовкой, к марту 1944 года уничтожил 248 гитлеровцев и взял в плен 5. Подготовил в полку 25 снайперов.</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Указом </a:t>
            </a:r>
            <a:r>
              <a:rPr lang="ru-RU" sz="2400" b="0" strike="noStrike" spc="-1" dirty="0">
                <a:solidFill>
                  <a:srgbClr val="000000"/>
                </a:solidFill>
                <a:latin typeface="Arial"/>
              </a:rPr>
              <a:t>Президиума Верховного Совета СССР от 3 июня 1944 года за мужество, отвагу и героизм, проявленные в борьбе с немецко-фашистскими захватчиками, старшему сержанту </a:t>
            </a:r>
            <a:r>
              <a:rPr lang="ru-RU" sz="2400" b="0" strike="noStrike" spc="-1" dirty="0" err="1">
                <a:solidFill>
                  <a:srgbClr val="000000"/>
                </a:solidFill>
                <a:latin typeface="Arial"/>
              </a:rPr>
              <a:t>Бочарову</a:t>
            </a:r>
            <a:r>
              <a:rPr lang="ru-RU" sz="2400" b="0" strike="noStrike" spc="-1" dirty="0">
                <a:solidFill>
                  <a:srgbClr val="000000"/>
                </a:solidFill>
                <a:latin typeface="Arial"/>
              </a:rPr>
              <a:t> Ивану Ивановичу присвоено звание Героя Советского Союза с вручением ордена Ленина и медали «Золотая Звезда» (№ 3435).</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апреле 1944 года был тяжело ранен и после выздоровления демобилизован. Жил в Москве, работал на 1-м Государственном подшипниковом заводе старшим диспетчером. Окончил машиностроительный техникум.</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Умер </a:t>
            </a:r>
            <a:r>
              <a:rPr lang="ru-RU" sz="2400" b="0" strike="noStrike" spc="-1" dirty="0">
                <a:solidFill>
                  <a:srgbClr val="000000"/>
                </a:solidFill>
                <a:latin typeface="Arial"/>
              </a:rPr>
              <a:t>7 ноября 1988 года. Похоронен в Москве на </a:t>
            </a:r>
            <a:r>
              <a:rPr lang="ru-RU" sz="2400" b="0" strike="noStrike" spc="-1" dirty="0" err="1">
                <a:solidFill>
                  <a:srgbClr val="000000"/>
                </a:solidFill>
                <a:latin typeface="Arial"/>
              </a:rPr>
              <a:t>Кузьминском</a:t>
            </a:r>
            <a:r>
              <a:rPr lang="ru-RU" sz="2400" b="0" strike="noStrike" spc="-1" dirty="0">
                <a:solidFill>
                  <a:srgbClr val="000000"/>
                </a:solidFill>
                <a:latin typeface="Arial"/>
              </a:rPr>
              <a:t> кладбище.</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Награждён </a:t>
            </a:r>
            <a:r>
              <a:rPr lang="ru-RU" sz="2400" b="0" strike="noStrike" spc="-1" dirty="0">
                <a:solidFill>
                  <a:srgbClr val="000000"/>
                </a:solidFill>
                <a:latin typeface="Arial"/>
              </a:rPr>
              <a:t>орденами Ленина, Красного Знамени, Отечественной войны 1-й степени, Красной Звезды, медалями.</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extShape 1"/>
          <p:cNvSpPr txBox="1"/>
          <p:nvPr/>
        </p:nvSpPr>
        <p:spPr>
          <a:xfrm>
            <a:off x="968346" y="192069"/>
            <a:ext cx="8064000" cy="100800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Кобяков Борис Ильич</a:t>
            </a:r>
          </a:p>
        </p:txBody>
      </p:sp>
      <p:pic>
        <p:nvPicPr>
          <p:cNvPr id="104" name="Рисунок 103"/>
          <p:cNvPicPr/>
          <p:nvPr/>
        </p:nvPicPr>
        <p:blipFill>
          <a:blip r:embed="rId2"/>
          <a:stretch/>
        </p:blipFill>
        <p:spPr>
          <a:xfrm>
            <a:off x="979200" y="1224000"/>
            <a:ext cx="2404800" cy="3600000"/>
          </a:xfrm>
          <a:prstGeom prst="rect">
            <a:avLst/>
          </a:prstGeom>
          <a:ln>
            <a:noFill/>
          </a:ln>
        </p:spPr>
      </p:pic>
      <p:sp>
        <p:nvSpPr>
          <p:cNvPr id="105" name="TextShape 2"/>
          <p:cNvSpPr txBox="1"/>
          <p:nvPr/>
        </p:nvSpPr>
        <p:spPr>
          <a:xfrm>
            <a:off x="3182924" y="977887"/>
            <a:ext cx="6192000" cy="4422113"/>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Кобяков </a:t>
            </a:r>
            <a:r>
              <a:rPr lang="ru-RU" sz="2400" b="0" strike="noStrike" spc="-1" dirty="0">
                <a:solidFill>
                  <a:srgbClr val="000000"/>
                </a:solidFill>
                <a:latin typeface="Arial"/>
              </a:rPr>
              <a:t>Борис Ильич – командир 56-го гвардейского кавалерийского полка (14-я гвардейская кавалерийская дивизия, 7-й гвардейский кавалерийский корпус, 1-й Белорусский фронт), гвардии подполковник. Родился 24 июля 1900 года в селе Ореховка Медведской волости </a:t>
            </a:r>
            <a:r>
              <a:rPr lang="ru-RU" sz="2400" b="0" strike="noStrike" spc="-1" dirty="0" err="1">
                <a:solidFill>
                  <a:srgbClr val="000000"/>
                </a:solidFill>
                <a:latin typeface="Arial"/>
              </a:rPr>
              <a:t>Благодарненского</a:t>
            </a:r>
            <a:r>
              <a:rPr lang="ru-RU" sz="2400" b="0" strike="noStrike" spc="-1" dirty="0">
                <a:solidFill>
                  <a:srgbClr val="000000"/>
                </a:solidFill>
                <a:latin typeface="Arial"/>
              </a:rPr>
              <a:t> уезда Ставропольской губернии (ныне Петровского района Ставропольского края). В 1904-1910 годах жил в городе Дербент (Дагестан), с 1910 года – вновь в Ореховке. В 1913 году окончил церковно-приходскую школу. В 1915-1916 годах работал подручным в частном магазине в селе Благодарное (ныне город Благодарный Ставропольского края), в 1916-1918 – приказчиком Общества потребителей в Ореховке.</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Красной Армии с июня 1918 года. Участник Гражданской войны: в июне 1918 – феврале 1919 – красноармеец 1-го Ставропольского кавалерийского полка. Воевал против войск генерала А.И. Деникина на Северном Кавказе.  27 февраля 1919 года при отступлении частей 11-й армии на Астрахань попал в плен. В марте 1919 года белогвардейским военно-полевым судом приговорён к 4 годам лишения свободы, отбывал наказание в Ставропольской тюрьме. В октябре 1919 – октябре 1920 служил рядовым караульной роты базы снабжения в белогвардейской армии (в Херсонской губернии и Крыму), в боях не участвовал.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С </a:t>
            </a:r>
            <a:r>
              <a:rPr lang="ru-RU" sz="2400" b="0" strike="noStrike" spc="-1" dirty="0">
                <a:solidFill>
                  <a:srgbClr val="000000"/>
                </a:solidFill>
                <a:latin typeface="Arial"/>
              </a:rPr>
              <a:t>ноября 1920 года вновь служил в Красной Армии, до августа 1921 года был рядовым караульной роты коменданта города Симферополя (Крым). В сентябре 1921 – феврале 1922 обучался на 22-х кавалерийских курсах в городе Каменка (Пензенская область), в 1923 году окончил Казанские кавалерийские курсы. Во время обучения в мае-ноябре 1922 года участвовал в боях с басмачами в районе Бухары (Узбекистан). </a:t>
            </a: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539718" y="3263903"/>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extShape 1"/>
          <p:cNvSpPr txBox="1"/>
          <p:nvPr/>
        </p:nvSpPr>
        <p:spPr>
          <a:xfrm>
            <a:off x="396842" y="414550"/>
            <a:ext cx="9001188" cy="5256000"/>
          </a:xfrm>
          <a:prstGeom prst="rect">
            <a:avLst/>
          </a:prstGeom>
          <a:noFill/>
          <a:ln>
            <a:noFill/>
          </a:ln>
        </p:spPr>
        <p:txBody>
          <a:bodyPr lIns="0" tIns="0" rIns="0" bIns="0">
            <a:normAutofit fontScale="93500"/>
          </a:bodyPr>
          <a:lstStyle/>
          <a:p>
            <a:pPr marL="432000" indent="-324000" algn="just">
              <a:spcAft>
                <a:spcPts val="567"/>
              </a:spcAft>
              <a:buClr>
                <a:srgbClr val="FFFFFF"/>
              </a:buClr>
              <a:buSzPct val="45000"/>
              <a:buFont typeface="Wingdings" charset="2"/>
              <a:buChar char=""/>
            </a:pPr>
            <a:r>
              <a:rPr lang="ru-RU" sz="1100" b="0" strike="noStrike" spc="-1" dirty="0">
                <a:solidFill>
                  <a:srgbClr val="000000"/>
                </a:solidFill>
                <a:latin typeface="Arial"/>
              </a:rPr>
              <a:t>С 1923 года служил командиром взводов 9-го и 30-го кавалерийских полков (в </a:t>
            </a:r>
            <a:r>
              <a:rPr lang="ru-RU" sz="1100" b="0" strike="noStrike" spc="-1" dirty="0" err="1">
                <a:solidFill>
                  <a:srgbClr val="000000"/>
                </a:solidFill>
                <a:latin typeface="Arial"/>
              </a:rPr>
              <a:t>Северо-Кавказском</a:t>
            </a:r>
            <a:r>
              <a:rPr lang="ru-RU" sz="1100" b="0" strike="noStrike" spc="-1" dirty="0">
                <a:solidFill>
                  <a:srgbClr val="000000"/>
                </a:solidFill>
                <a:latin typeface="Arial"/>
              </a:rPr>
              <a:t> военном округе). В 1925-1926 годах участвовал в ликвидации </a:t>
            </a:r>
            <a:r>
              <a:rPr lang="ru-RU" sz="1100" b="0" strike="noStrike" spc="-1" dirty="0" err="1">
                <a:solidFill>
                  <a:srgbClr val="000000"/>
                </a:solidFill>
                <a:latin typeface="Arial"/>
              </a:rPr>
              <a:t>бандформирований</a:t>
            </a:r>
            <a:r>
              <a:rPr lang="ru-RU" sz="1100" b="0" strike="noStrike" spc="-1" dirty="0">
                <a:solidFill>
                  <a:srgbClr val="000000"/>
                </a:solidFill>
                <a:latin typeface="Arial"/>
              </a:rPr>
              <a:t> в Ингушетии, Чечне и Дагестане. В 1926 году экстерном окончил Ленинградское кавалерийское училище. До 1933 года продолжал службу в кавалерии помощником командира эскадрона, командиром взвода, командиром эскадрона и начальником полковой школы (в </a:t>
            </a:r>
            <a:r>
              <a:rPr lang="ru-RU" sz="1100" b="0" strike="noStrike" spc="-1" dirty="0" err="1">
                <a:solidFill>
                  <a:srgbClr val="000000"/>
                </a:solidFill>
                <a:latin typeface="Arial"/>
              </a:rPr>
              <a:t>Северо-Кавказском</a:t>
            </a:r>
            <a:r>
              <a:rPr lang="ru-RU" sz="1100" b="0" strike="noStrike" spc="-1" dirty="0">
                <a:solidFill>
                  <a:srgbClr val="000000"/>
                </a:solidFill>
                <a:latin typeface="Arial"/>
              </a:rPr>
              <a:t> военном округе).В 1934 году окончил </a:t>
            </a:r>
            <a:r>
              <a:rPr lang="ru-RU" sz="1100" b="0" strike="noStrike" spc="-1" dirty="0" err="1">
                <a:solidFill>
                  <a:srgbClr val="000000"/>
                </a:solidFill>
                <a:latin typeface="Arial"/>
              </a:rPr>
              <a:t>Новочеркасские</a:t>
            </a:r>
            <a:r>
              <a:rPr lang="ru-RU" sz="1100" b="0" strike="noStrike" spc="-1" dirty="0">
                <a:solidFill>
                  <a:srgbClr val="000000"/>
                </a:solidFill>
                <a:latin typeface="Arial"/>
              </a:rPr>
              <a:t> курсы усовершенствования командного состава. Служил в кавалерии помощником начальника и начальником штаба кавалерийского полка (в Московском военном округе), с марта 1938 – начальником штаба кавалерийского полка (в Закавказском военном округе). В июле 1938 года арестован за превышение власти и уволен из армии. Был осуждён на 2 года лишения свободы, в октябре 1938 – июле 1940 находился в </a:t>
            </a:r>
            <a:r>
              <a:rPr lang="ru-RU" sz="1100" b="0" strike="noStrike" spc="-1" dirty="0" err="1">
                <a:solidFill>
                  <a:srgbClr val="000000"/>
                </a:solidFill>
                <a:latin typeface="Arial"/>
              </a:rPr>
              <a:t>Беломорско-Балтийском</a:t>
            </a:r>
            <a:r>
              <a:rPr lang="ru-RU" sz="1100" b="0" strike="noStrike" spc="-1" dirty="0">
                <a:solidFill>
                  <a:srgbClr val="000000"/>
                </a:solidFill>
                <a:latin typeface="Arial"/>
              </a:rPr>
              <a:t> исправительно-трудовом лагере (Карелия).В июле 1940 – июле 1941 работал военруком в Московском электромеханическом техникуме. Вновь в армии с июля 1941 года. </a:t>
            </a:r>
            <a:endParaRPr lang="ru-RU" sz="1100" b="0" strike="noStrike" spc="-1" dirty="0">
              <a:solidFill>
                <a:srgbClr val="FFFFFF"/>
              </a:solidFill>
              <a:latin typeface="Arial"/>
            </a:endParaRPr>
          </a:p>
          <a:p>
            <a:pPr marL="432000" indent="-324000" algn="just">
              <a:spcAft>
                <a:spcPts val="567"/>
              </a:spcAft>
              <a:buClr>
                <a:srgbClr val="FFFFFF"/>
              </a:buClr>
              <a:buSzPct val="45000"/>
              <a:buFont typeface="Wingdings" charset="2"/>
              <a:buChar char=""/>
            </a:pPr>
            <a:r>
              <a:rPr lang="ru-RU" sz="1100" b="0" strike="noStrike" spc="-1" dirty="0">
                <a:solidFill>
                  <a:srgbClr val="000000"/>
                </a:solidFill>
                <a:latin typeface="Arial"/>
              </a:rPr>
              <a:t>Участник Великой Отечественной войны: в июле 1941 – марте 1942 – начальник разведывательного отделения штаба 18-й (с января 1942 – 11-й гвардейской) стрелковой дивизии (Западный фронт). Участвовал в Московской битве. 16 октября 1941 года был ранен в голову. С марта 1942 – начальник оперативного отдела штаба 7-го кавалерийского корпуса, в июне-августе 1942 – командир 84-го кавалерийского полка, в августе-ноябре 1942 – командир 294-го кавалерийского полка. Воевал на Брянском, Воронежском и Юго-Западном фронтах. Участвовал в </a:t>
            </a:r>
            <a:r>
              <a:rPr lang="ru-RU" sz="1100" b="0" strike="noStrike" spc="-1" dirty="0" err="1">
                <a:solidFill>
                  <a:srgbClr val="000000"/>
                </a:solidFill>
                <a:latin typeface="Arial"/>
              </a:rPr>
              <a:t>Воронежско-Ворошиловградской</a:t>
            </a:r>
            <a:r>
              <a:rPr lang="ru-RU" sz="1100" b="0" strike="noStrike" spc="-1" dirty="0">
                <a:solidFill>
                  <a:srgbClr val="000000"/>
                </a:solidFill>
                <a:latin typeface="Arial"/>
              </a:rPr>
              <a:t> операции и Сталинградской битве. 25 ноября 1942 года был ранен в грудь и до декабря 1943 года находился в госпитале в городах Балашов (Саратовская область), Рязань и Уфа. В феврале-ноябре 1944 – командир 58-го гвардейского кавалерийского полка, с января 1945 – командир 56-го гвардейского кавалерийского полка. Воевал на Белорусском и 1-м Белорусском фронтах. Участвовал в </a:t>
            </a:r>
            <a:r>
              <a:rPr lang="ru-RU" sz="1100" b="0" strike="noStrike" spc="-1" dirty="0" err="1">
                <a:solidFill>
                  <a:srgbClr val="000000"/>
                </a:solidFill>
                <a:latin typeface="Arial"/>
              </a:rPr>
              <a:t>Калинковичско-Мозырской</a:t>
            </a:r>
            <a:r>
              <a:rPr lang="ru-RU" sz="1100" b="0" strike="noStrike" spc="-1" dirty="0">
                <a:solidFill>
                  <a:srgbClr val="000000"/>
                </a:solidFill>
                <a:latin typeface="Arial"/>
              </a:rPr>
              <a:t>, Белорусской, </a:t>
            </a:r>
            <a:r>
              <a:rPr lang="ru-RU" sz="1100" b="0" strike="noStrike" spc="-1" dirty="0" err="1">
                <a:solidFill>
                  <a:srgbClr val="000000"/>
                </a:solidFill>
                <a:latin typeface="Arial"/>
              </a:rPr>
              <a:t>Люблин-Брестской</a:t>
            </a:r>
            <a:r>
              <a:rPr lang="ru-RU" sz="1100" b="0" strike="noStrike" spc="-1" dirty="0">
                <a:solidFill>
                  <a:srgbClr val="000000"/>
                </a:solidFill>
                <a:latin typeface="Arial"/>
              </a:rPr>
              <a:t>, </a:t>
            </a:r>
            <a:r>
              <a:rPr lang="ru-RU" sz="1100" b="0" strike="noStrike" spc="-1" dirty="0" err="1">
                <a:solidFill>
                  <a:srgbClr val="000000"/>
                </a:solidFill>
                <a:latin typeface="Arial"/>
              </a:rPr>
              <a:t>Варшавско-Познанской</a:t>
            </a:r>
            <a:r>
              <a:rPr lang="ru-RU" sz="1100" b="0" strike="noStrike" spc="-1" dirty="0">
                <a:solidFill>
                  <a:srgbClr val="000000"/>
                </a:solidFill>
                <a:latin typeface="Arial"/>
              </a:rPr>
              <a:t>, Восточно-Померанской и Берлинской операциях. </a:t>
            </a:r>
            <a:endParaRPr lang="ru-RU" sz="1100" b="0" strike="noStrike" spc="-1" dirty="0">
              <a:solidFill>
                <a:srgbClr val="FFFFFF"/>
              </a:solidFill>
              <a:latin typeface="Arial"/>
            </a:endParaRPr>
          </a:p>
          <a:p>
            <a:pPr marL="432000" indent="-324000" algn="just">
              <a:spcAft>
                <a:spcPts val="567"/>
              </a:spcAft>
              <a:buClr>
                <a:srgbClr val="FFFFFF"/>
              </a:buClr>
              <a:buSzPct val="45000"/>
              <a:buFont typeface="Wingdings" charset="2"/>
              <a:buChar char=""/>
            </a:pPr>
            <a:r>
              <a:rPr lang="ru-RU" sz="1100" b="0" strike="noStrike" spc="-1" dirty="0">
                <a:solidFill>
                  <a:srgbClr val="000000"/>
                </a:solidFill>
                <a:latin typeface="Arial"/>
              </a:rPr>
              <a:t>Особо отличился в ходе </a:t>
            </a:r>
            <a:r>
              <a:rPr lang="ru-RU" sz="1100" b="0" strike="noStrike" spc="-1" dirty="0" err="1">
                <a:solidFill>
                  <a:srgbClr val="000000"/>
                </a:solidFill>
                <a:latin typeface="Arial"/>
              </a:rPr>
              <a:t>Варшавско-Познанской</a:t>
            </a:r>
            <a:r>
              <a:rPr lang="ru-RU" sz="1100" b="0" strike="noStrike" spc="-1" dirty="0">
                <a:solidFill>
                  <a:srgbClr val="000000"/>
                </a:solidFill>
                <a:latin typeface="Arial"/>
              </a:rPr>
              <a:t> операции. Полк под его командованием, наступая с </a:t>
            </a:r>
            <a:r>
              <a:rPr lang="ru-RU" sz="1100" b="0" strike="noStrike" spc="-1" dirty="0" err="1">
                <a:solidFill>
                  <a:srgbClr val="000000"/>
                </a:solidFill>
                <a:latin typeface="Arial"/>
              </a:rPr>
              <a:t>Пулавского</a:t>
            </a:r>
            <a:r>
              <a:rPr lang="ru-RU" sz="1100" b="0" strike="noStrike" spc="-1" dirty="0">
                <a:solidFill>
                  <a:srgbClr val="000000"/>
                </a:solidFill>
                <a:latin typeface="Arial"/>
              </a:rPr>
              <a:t> плацдарма (Польша), нанёс противнику ряд дерзких ударов, 29 января 1945 года по тонкому льду форсировал реку Одер в районе села </a:t>
            </a:r>
            <a:r>
              <a:rPr lang="ru-RU" sz="1100" b="0" strike="noStrike" spc="-1" dirty="0" err="1">
                <a:solidFill>
                  <a:srgbClr val="000000"/>
                </a:solidFill>
                <a:latin typeface="Arial"/>
              </a:rPr>
              <a:t>Приттага</a:t>
            </a:r>
            <a:r>
              <a:rPr lang="ru-RU" sz="1100" b="0" strike="noStrike" spc="-1" dirty="0">
                <a:solidFill>
                  <a:srgbClr val="000000"/>
                </a:solidFill>
                <a:latin typeface="Arial"/>
              </a:rPr>
              <a:t> (ныне село </a:t>
            </a:r>
            <a:r>
              <a:rPr lang="ru-RU" sz="1100" b="0" strike="noStrike" spc="-1" dirty="0" err="1">
                <a:solidFill>
                  <a:srgbClr val="000000"/>
                </a:solidFill>
                <a:latin typeface="Arial"/>
              </a:rPr>
              <a:t>Пшиток</a:t>
            </a:r>
            <a:r>
              <a:rPr lang="ru-RU" sz="1100" b="0" strike="noStrike" spc="-1" dirty="0">
                <a:solidFill>
                  <a:srgbClr val="000000"/>
                </a:solidFill>
                <a:latin typeface="Arial"/>
              </a:rPr>
              <a:t>, гмина </a:t>
            </a:r>
            <a:r>
              <a:rPr lang="ru-RU" sz="1100" b="0" strike="noStrike" spc="-1" dirty="0" err="1">
                <a:solidFill>
                  <a:srgbClr val="000000"/>
                </a:solidFill>
                <a:latin typeface="Arial"/>
              </a:rPr>
              <a:t>Забур</a:t>
            </a:r>
            <a:r>
              <a:rPr lang="ru-RU" sz="1100" b="0" strike="noStrike" spc="-1" dirty="0">
                <a:solidFill>
                  <a:srgbClr val="000000"/>
                </a:solidFill>
                <a:latin typeface="Arial"/>
              </a:rPr>
              <a:t>, </a:t>
            </a:r>
            <a:r>
              <a:rPr lang="ru-RU" sz="1100" b="0" strike="noStrike" spc="-1" dirty="0" err="1">
                <a:solidFill>
                  <a:srgbClr val="000000"/>
                </a:solidFill>
                <a:latin typeface="Arial"/>
              </a:rPr>
              <a:t>Зелёногурский</a:t>
            </a:r>
            <a:r>
              <a:rPr lang="ru-RU" sz="1100" b="0" strike="noStrike" spc="-1" dirty="0">
                <a:solidFill>
                  <a:srgbClr val="000000"/>
                </a:solidFill>
                <a:latin typeface="Arial"/>
              </a:rPr>
              <a:t> </a:t>
            </a:r>
            <a:r>
              <a:rPr lang="ru-RU" sz="1100" b="0" strike="noStrike" spc="-1" dirty="0" err="1">
                <a:solidFill>
                  <a:srgbClr val="000000"/>
                </a:solidFill>
                <a:latin typeface="Arial"/>
              </a:rPr>
              <a:t>повят</a:t>
            </a:r>
            <a:r>
              <a:rPr lang="ru-RU" sz="1100" b="0" strike="noStrike" spc="-1" dirty="0">
                <a:solidFill>
                  <a:srgbClr val="000000"/>
                </a:solidFill>
                <a:latin typeface="Arial"/>
              </a:rPr>
              <a:t>, </a:t>
            </a:r>
            <a:r>
              <a:rPr lang="ru-RU" sz="1100" b="0" strike="noStrike" spc="-1" dirty="0" err="1">
                <a:solidFill>
                  <a:srgbClr val="000000"/>
                </a:solidFill>
                <a:latin typeface="Arial"/>
              </a:rPr>
              <a:t>Любушское</a:t>
            </a:r>
            <a:r>
              <a:rPr lang="ru-RU" sz="1100" b="0" strike="noStrike" spc="-1" dirty="0">
                <a:solidFill>
                  <a:srgbClr val="000000"/>
                </a:solidFill>
                <a:latin typeface="Arial"/>
              </a:rPr>
              <a:t> воеводство, Польша), преодолел две линии траншей и минные заграждения. </a:t>
            </a:r>
            <a:endParaRPr lang="ru-RU" sz="1100" b="0" strike="noStrike" spc="-1" dirty="0">
              <a:solidFill>
                <a:srgbClr val="FFFFFF"/>
              </a:solidFill>
              <a:latin typeface="Arial"/>
            </a:endParaRPr>
          </a:p>
          <a:p>
            <a:pPr marL="432000" indent="-324000" algn="just">
              <a:spcAft>
                <a:spcPts val="567"/>
              </a:spcAft>
              <a:buClr>
                <a:srgbClr val="FFFFFF"/>
              </a:buClr>
              <a:buSzPct val="45000"/>
              <a:buFont typeface="Wingdings" charset="2"/>
              <a:buChar char=""/>
            </a:pPr>
            <a:r>
              <a:rPr lang="ru-RU" sz="1100" b="0" strike="noStrike" spc="-1" dirty="0">
                <a:solidFill>
                  <a:srgbClr val="000000"/>
                </a:solidFill>
                <a:latin typeface="Arial"/>
              </a:rPr>
              <a:t>За мужество и героизм, проявленные в боях, Указом Президиума Верховного Совета СССР от 27 февраля 1945 года гвардии подполковнику Кобякову Борису Ильичу присвоено звание Героя Советского Союза с вручением ордена Ленина и медали «Золотая Звезда». </a:t>
            </a:r>
            <a:endParaRPr lang="ru-RU" sz="1100" b="0" strike="noStrike" spc="-1" dirty="0">
              <a:solidFill>
                <a:srgbClr val="FFFFFF"/>
              </a:solidFill>
              <a:latin typeface="Arial"/>
            </a:endParaRPr>
          </a:p>
          <a:p>
            <a:pPr marL="432000" indent="-324000" algn="just">
              <a:spcAft>
                <a:spcPts val="567"/>
              </a:spcAft>
              <a:buClr>
                <a:srgbClr val="FFFFFF"/>
              </a:buClr>
              <a:buSzPct val="45000"/>
              <a:buFont typeface="Wingdings" charset="2"/>
              <a:buChar char=""/>
            </a:pPr>
            <a:r>
              <a:rPr lang="ru-RU" sz="1100" b="0" strike="noStrike" spc="-1" dirty="0">
                <a:solidFill>
                  <a:srgbClr val="000000"/>
                </a:solidFill>
                <a:latin typeface="Arial"/>
              </a:rPr>
              <a:t>С мая 1945 года из-за болезни находился на излечении в госпитале. С апреля 1946 года подполковник Б.И.Кобяков – в запасе. </a:t>
            </a:r>
            <a:endParaRPr lang="ru-RU" sz="1100" b="0" strike="noStrike" spc="-1" dirty="0">
              <a:solidFill>
                <a:srgbClr val="FFFFFF"/>
              </a:solidFill>
              <a:latin typeface="Arial"/>
            </a:endParaRPr>
          </a:p>
          <a:p>
            <a:pPr marL="432000" indent="-324000" algn="just">
              <a:spcAft>
                <a:spcPts val="567"/>
              </a:spcAft>
              <a:buClr>
                <a:srgbClr val="FFFFFF"/>
              </a:buClr>
              <a:buSzPct val="45000"/>
              <a:buFont typeface="Wingdings" charset="2"/>
              <a:buChar char=""/>
            </a:pPr>
            <a:r>
              <a:rPr lang="ru-RU" sz="1100" b="0" strike="noStrike" spc="-1" dirty="0">
                <a:solidFill>
                  <a:srgbClr val="000000"/>
                </a:solidFill>
                <a:latin typeface="Arial"/>
              </a:rPr>
              <a:t>Жил в Москве. Умер 25 мая 1965 года. Похоронен на Ваганьковском кладбище в Москве. Награждён орденом Ленина, 3 орденами Красного Знамени , орденом Кутузова 3-й степени, медалями.</a:t>
            </a:r>
            <a:endParaRPr lang="ru-RU" sz="11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Shape 1"/>
          <p:cNvSpPr txBox="1"/>
          <p:nvPr/>
        </p:nvSpPr>
        <p:spPr>
          <a:xfrm>
            <a:off x="1008000" y="288000"/>
            <a:ext cx="8064000" cy="832763"/>
          </a:xfrm>
          <a:prstGeom prst="rect">
            <a:avLst/>
          </a:prstGeom>
          <a:noFill/>
          <a:ln>
            <a:noFill/>
          </a:ln>
        </p:spPr>
        <p:txBody>
          <a:bodyPr lIns="0" tIns="0" rIns="0" bIns="0" anchor="ctr">
            <a:normAutofit/>
          </a:bodyPr>
          <a:lstStyle/>
          <a:p>
            <a:pPr algn="ctr"/>
            <a:r>
              <a:rPr lang="ru-RU" sz="3300" b="1" strike="noStrike" spc="-1" dirty="0" err="1">
                <a:solidFill>
                  <a:schemeClr val="accent2">
                    <a:lumMod val="50000"/>
                  </a:schemeClr>
                </a:solidFill>
                <a:latin typeface="Arial"/>
              </a:rPr>
              <a:t>Голощапов</a:t>
            </a:r>
            <a:r>
              <a:rPr lang="ru-RU" sz="3300" b="1" strike="noStrike" spc="-1" dirty="0">
                <a:solidFill>
                  <a:schemeClr val="accent2">
                    <a:lumMod val="50000"/>
                  </a:schemeClr>
                </a:solidFill>
                <a:latin typeface="Arial"/>
              </a:rPr>
              <a:t> Алексей Кириллович</a:t>
            </a:r>
          </a:p>
        </p:txBody>
      </p:sp>
      <p:pic>
        <p:nvPicPr>
          <p:cNvPr id="108" name="Рисунок 107"/>
          <p:cNvPicPr/>
          <p:nvPr/>
        </p:nvPicPr>
        <p:blipFill>
          <a:blip r:embed="rId2"/>
          <a:stretch/>
        </p:blipFill>
        <p:spPr>
          <a:xfrm>
            <a:off x="889920" y="1224000"/>
            <a:ext cx="2638080" cy="3600000"/>
          </a:xfrm>
          <a:prstGeom prst="rect">
            <a:avLst/>
          </a:prstGeom>
          <a:ln>
            <a:noFill/>
          </a:ln>
        </p:spPr>
      </p:pic>
      <p:sp>
        <p:nvSpPr>
          <p:cNvPr id="109" name="TextShape 2"/>
          <p:cNvSpPr txBox="1"/>
          <p:nvPr/>
        </p:nvSpPr>
        <p:spPr>
          <a:xfrm>
            <a:off x="3325800" y="1263639"/>
            <a:ext cx="5904000" cy="3857652"/>
          </a:xfrm>
          <a:prstGeom prst="rect">
            <a:avLst/>
          </a:prstGeom>
          <a:noFill/>
          <a:ln>
            <a:noFill/>
          </a:ln>
        </p:spPr>
        <p:txBody>
          <a:bodyPr lIns="0" tIns="0" rIns="0" bIns="0">
            <a:normAutofit fontScale="47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a:t>
            </a:r>
            <a:r>
              <a:rPr lang="ru-RU" sz="2400" b="0" strike="noStrike" spc="-1" dirty="0" err="1" smtClean="0">
                <a:solidFill>
                  <a:srgbClr val="000000"/>
                </a:solidFill>
                <a:latin typeface="Arial"/>
              </a:rPr>
              <a:t>Голощапов</a:t>
            </a:r>
            <a:r>
              <a:rPr lang="ru-RU" sz="2400" b="0" strike="noStrike" spc="-1" dirty="0" smtClean="0">
                <a:solidFill>
                  <a:srgbClr val="000000"/>
                </a:solidFill>
                <a:latin typeface="Arial"/>
              </a:rPr>
              <a:t> </a:t>
            </a:r>
            <a:r>
              <a:rPr lang="ru-RU" sz="2400" b="0" strike="noStrike" spc="-1" dirty="0">
                <a:solidFill>
                  <a:srgbClr val="000000"/>
                </a:solidFill>
                <a:latin typeface="Arial"/>
              </a:rPr>
              <a:t>Алексей Кириллович - комсорг батальона 1133-го стрелкового полка 339-й стрелковой дивизии 56-й армии </a:t>
            </a:r>
            <a:r>
              <a:rPr lang="ru-RU" sz="2400" b="0" strike="noStrike" spc="-1" dirty="0" err="1">
                <a:solidFill>
                  <a:srgbClr val="000000"/>
                </a:solidFill>
                <a:latin typeface="Arial"/>
              </a:rPr>
              <a:t>Северо-Кавказского</a:t>
            </a:r>
            <a:r>
              <a:rPr lang="ru-RU" sz="2400" b="0" strike="noStrike" spc="-1" dirty="0">
                <a:solidFill>
                  <a:srgbClr val="000000"/>
                </a:solidFill>
                <a:latin typeface="Arial"/>
              </a:rPr>
              <a:t> фронта, старший сержант. Родился 24 апреля 1923 года в селе Высоцкое ныне Петровского района Ставропольского края в семье казака. Окончил 7 классов сельской школы. В 1938 году переехал жить к сестре в город Горький (ныне - Нижний Новгород). В мае 1941 года окончил двухгодичные легководолазные курсы при Горьковском областном ОСВО, где и начал работать на </a:t>
            </a:r>
            <a:r>
              <a:rPr lang="ru-RU" sz="2400" b="0" strike="noStrike" spc="-1" dirty="0" err="1">
                <a:solidFill>
                  <a:srgbClr val="000000"/>
                </a:solidFill>
                <a:latin typeface="Arial"/>
              </a:rPr>
              <a:t>Сормовской</a:t>
            </a:r>
            <a:r>
              <a:rPr lang="ru-RU" sz="2400" b="0" strike="noStrike" spc="-1" dirty="0">
                <a:solidFill>
                  <a:srgbClr val="000000"/>
                </a:solidFill>
                <a:latin typeface="Arial"/>
              </a:rPr>
              <a:t> спасательной станции. Осенью 1941 года участвовал в строительстве оборонительных сооружений.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начале 1942 года был призван в Красную Армию. Был направлен в десантную школу в город Москву. Через полгода медкомиссией был признан негодным к десантной службе и направлен в стрелковую часть. С августа 1942 года автоматчик </a:t>
            </a:r>
            <a:r>
              <a:rPr lang="ru-RU" sz="2400" b="0" strike="noStrike" spc="-1" dirty="0" err="1">
                <a:solidFill>
                  <a:srgbClr val="000000"/>
                </a:solidFill>
                <a:latin typeface="Arial"/>
              </a:rPr>
              <a:t>Голощапов</a:t>
            </a:r>
            <a:r>
              <a:rPr lang="ru-RU" sz="2400" b="0" strike="noStrike" spc="-1" dirty="0">
                <a:solidFill>
                  <a:srgbClr val="000000"/>
                </a:solidFill>
                <a:latin typeface="Arial"/>
              </a:rPr>
              <a:t> участвовал в боях с немецко-фашистскими захватчиками на Закавказском фронте. Воевал в составе Донской оперативной группы войск на ставропольском направлении.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Осенью </a:t>
            </a:r>
            <a:r>
              <a:rPr lang="ru-RU" sz="2400" b="0" strike="noStrike" spc="-1" dirty="0">
                <a:solidFill>
                  <a:srgbClr val="000000"/>
                </a:solidFill>
                <a:latin typeface="Arial"/>
              </a:rPr>
              <a:t>1942 года в составе 1133-го стрелкового полка сержант пулеметной роты Алексей </a:t>
            </a:r>
            <a:r>
              <a:rPr lang="ru-RU" sz="2400" b="0" strike="noStrike" spc="-1" dirty="0" err="1">
                <a:solidFill>
                  <a:srgbClr val="000000"/>
                </a:solidFill>
                <a:latin typeface="Arial"/>
              </a:rPr>
              <a:t>Голощапов</a:t>
            </a:r>
            <a:r>
              <a:rPr lang="ru-RU" sz="2400" b="0" strike="noStrike" spc="-1" dirty="0">
                <a:solidFill>
                  <a:srgbClr val="000000"/>
                </a:solidFill>
                <a:latin typeface="Arial"/>
              </a:rPr>
              <a:t> в кровопролитных боях сдерживал напор врага на Туапсинском направлении. В декабре 1942 года был </a:t>
            </a:r>
            <a:r>
              <a:rPr lang="ru-RU" sz="2400" b="0" strike="noStrike" spc="-1" dirty="0" err="1">
                <a:solidFill>
                  <a:srgbClr val="000000"/>
                </a:solidFill>
                <a:latin typeface="Arial"/>
              </a:rPr>
              <a:t>награждн</a:t>
            </a:r>
            <a:r>
              <a:rPr lang="ru-RU" sz="2400" b="0" strike="noStrike" spc="-1" dirty="0">
                <a:solidFill>
                  <a:srgbClr val="000000"/>
                </a:solidFill>
                <a:latin typeface="Arial"/>
              </a:rPr>
              <a:t> медалью «За отвагу».</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1943 году в составе своего полка участвовал в наступлении 47-й армии Черноморской группы войск. Освобождал Новороссийск и Таманский полуостров. Стал старшим сержантом, вступил в партию и был назначен комсоргом третьего батальона 1133-го стрелкового полка. В ноябре 1943 года участвовал в </a:t>
            </a:r>
            <a:r>
              <a:rPr lang="ru-RU" sz="2400" b="0" strike="noStrike" spc="-1" dirty="0" err="1">
                <a:solidFill>
                  <a:srgbClr val="000000"/>
                </a:solidFill>
                <a:latin typeface="Arial"/>
              </a:rPr>
              <a:t>Керченско-Эльтигенской</a:t>
            </a:r>
            <a:r>
              <a:rPr lang="ru-RU" sz="2400" b="0" strike="noStrike" spc="-1" dirty="0">
                <a:solidFill>
                  <a:srgbClr val="000000"/>
                </a:solidFill>
                <a:latin typeface="Arial"/>
              </a:rPr>
              <a:t> десантной операции.</a:t>
            </a:r>
            <a:r>
              <a:rPr lang="ru-RU" sz="2400" b="0" strike="noStrike" spc="-1" dirty="0">
                <a:solidFill>
                  <a:srgbClr val="FFFFFF"/>
                </a:solidFill>
                <a:latin typeface="Arial"/>
              </a:rPr>
              <a:t> </a:t>
            </a: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396842" y="3406779"/>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Shape 1"/>
          <p:cNvSpPr txBox="1"/>
          <p:nvPr/>
        </p:nvSpPr>
        <p:spPr>
          <a:xfrm>
            <a:off x="468280" y="549258"/>
            <a:ext cx="8858312" cy="4922741"/>
          </a:xfrm>
          <a:prstGeom prst="rect">
            <a:avLst/>
          </a:prstGeom>
          <a:noFill/>
          <a:ln>
            <a:noFill/>
          </a:ln>
        </p:spPr>
        <p:txBody>
          <a:bodyPr lIns="0" tIns="0" rIns="0" bIns="0">
            <a:normAutofit fontScale="47500" lnSpcReduction="20000"/>
          </a:bodyPr>
          <a:lstStyle/>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В ночь на 3 ноября 1943 года комсорг батальона </a:t>
            </a:r>
            <a:r>
              <a:rPr lang="ru-RU" sz="2400" b="0" strike="noStrike" spc="-1" dirty="0" err="1">
                <a:solidFill>
                  <a:srgbClr val="000000"/>
                </a:solidFill>
                <a:latin typeface="Arial"/>
              </a:rPr>
              <a:t>Голощапов</a:t>
            </a:r>
            <a:r>
              <a:rPr lang="ru-RU" sz="2400" b="0" strike="noStrike" spc="-1" dirty="0">
                <a:solidFill>
                  <a:srgbClr val="000000"/>
                </a:solidFill>
                <a:latin typeface="Arial"/>
              </a:rPr>
              <a:t> с группой пехотинцев одним из первых в полку высадился на крымский берег в районе местечка Опасное, восточнее города Керчь. В первые минуты боя они уничтожили два пулемета и расчет одной пушки. Развернув захваченное орудие, </a:t>
            </a:r>
            <a:r>
              <a:rPr lang="ru-RU" sz="2400" b="0" strike="noStrike" spc="-1" dirty="0" err="1">
                <a:solidFill>
                  <a:srgbClr val="000000"/>
                </a:solidFill>
                <a:latin typeface="Arial"/>
              </a:rPr>
              <a:t>Голощапов</a:t>
            </a:r>
            <a:r>
              <a:rPr lang="ru-RU" sz="2400" b="0" strike="noStrike" spc="-1" dirty="0">
                <a:solidFill>
                  <a:srgbClr val="000000"/>
                </a:solidFill>
                <a:latin typeface="Arial"/>
              </a:rPr>
              <a:t> открыл прицельный фланговый огонь по другим орудиям береговой батареи. С рассветом гитлеровцы, при поддержке трех танков, контратаковали десантников. </a:t>
            </a:r>
            <a:r>
              <a:rPr lang="ru-RU" sz="2400" b="0" strike="noStrike" spc="-1" dirty="0" err="1">
                <a:solidFill>
                  <a:srgbClr val="000000"/>
                </a:solidFill>
                <a:latin typeface="Arial"/>
              </a:rPr>
              <a:t>Голощапов</a:t>
            </a:r>
            <a:r>
              <a:rPr lang="ru-RU" sz="2400" b="0" strike="noStrike" spc="-1" dirty="0">
                <a:solidFill>
                  <a:srgbClr val="000000"/>
                </a:solidFill>
                <a:latin typeface="Arial"/>
              </a:rPr>
              <a:t> организовал отражение этой атаки и лично из ручного пулемета уничтожил 15 вражеских солдат.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В одном из последующих боев выбыл из строя командир взвода. </a:t>
            </a:r>
            <a:r>
              <a:rPr lang="ru-RU" sz="2400" b="0" strike="noStrike" spc="-1" dirty="0" err="1">
                <a:solidFill>
                  <a:srgbClr val="000000"/>
                </a:solidFill>
                <a:latin typeface="Arial"/>
              </a:rPr>
              <a:t>Голощапов</a:t>
            </a:r>
            <a:r>
              <a:rPr lang="ru-RU" sz="2400" b="0" strike="noStrike" spc="-1" dirty="0">
                <a:solidFill>
                  <a:srgbClr val="000000"/>
                </a:solidFill>
                <a:latin typeface="Arial"/>
              </a:rPr>
              <a:t> принял командование и повел бойцов в наступление. Бой шел уже на окраине города. Под пулеметным огнем десантники залегли. </a:t>
            </a:r>
            <a:r>
              <a:rPr lang="ru-RU" sz="2400" b="0" strike="noStrike" spc="-1" dirty="0" err="1">
                <a:solidFill>
                  <a:srgbClr val="000000"/>
                </a:solidFill>
                <a:latin typeface="Arial"/>
              </a:rPr>
              <a:t>Голощапов</a:t>
            </a:r>
            <a:r>
              <a:rPr lang="ru-RU" sz="2400" b="0" strike="noStrike" spc="-1" dirty="0">
                <a:solidFill>
                  <a:srgbClr val="000000"/>
                </a:solidFill>
                <a:latin typeface="Arial"/>
              </a:rPr>
              <a:t> с двумя бойцами незаметно подобрался к первому дому и забросал гитлеровцев гранатами. Ворвавшись в другой дом, они огнем из автоматов расстреляли засевших там вражеских солдат и обеспечили батальону возможность продолжить наступление. В течение шестидневных непрерывных боев взвод под командованием </a:t>
            </a:r>
            <a:r>
              <a:rPr lang="ru-RU" sz="2400" b="0" strike="noStrike" spc="-1" dirty="0" err="1">
                <a:solidFill>
                  <a:srgbClr val="000000"/>
                </a:solidFill>
                <a:latin typeface="Arial"/>
              </a:rPr>
              <a:t>Голощапова</a:t>
            </a:r>
            <a:r>
              <a:rPr lang="ru-RU" sz="2400" b="0" strike="noStrike" spc="-1" dirty="0">
                <a:solidFill>
                  <a:srgbClr val="000000"/>
                </a:solidFill>
                <a:latin typeface="Arial"/>
              </a:rPr>
              <a:t> уничтожил несколько танков и много гитлеровцев. Не менее 60 вражеских солдат и один танк уничтожил лично отважный комсорг. На шестой день боев, 8 ноября при отражении очередной контратаки гитлеровцев Алексей </a:t>
            </a:r>
            <a:r>
              <a:rPr lang="ru-RU" sz="2400" b="0" strike="noStrike" spc="-1" dirty="0" err="1">
                <a:solidFill>
                  <a:srgbClr val="000000"/>
                </a:solidFill>
                <a:latin typeface="Arial"/>
              </a:rPr>
              <a:t>Голощапов</a:t>
            </a:r>
            <a:r>
              <a:rPr lang="ru-RU" sz="2400" b="0" strike="noStrike" spc="-1" dirty="0">
                <a:solidFill>
                  <a:srgbClr val="000000"/>
                </a:solidFill>
                <a:latin typeface="Arial"/>
              </a:rPr>
              <a:t> погиб под гусеницами танка. Посмертно был награжден только что учрежденным для лиц рядового и сержантского состава орденом Славы 3-й степени. В феврале 1944 года, в преддверии праздника, когда бои на Керченском полуострове еще продолжались, командир полка написал представление на присвоение старшему сержанту </a:t>
            </a:r>
            <a:r>
              <a:rPr lang="ru-RU" sz="2400" b="0" strike="noStrike" spc="-1" dirty="0" err="1">
                <a:solidFill>
                  <a:srgbClr val="000000"/>
                </a:solidFill>
                <a:latin typeface="Arial"/>
              </a:rPr>
              <a:t>Голощапову</a:t>
            </a:r>
            <a:r>
              <a:rPr lang="ru-RU" sz="2400" b="0" strike="noStrike" spc="-1" dirty="0">
                <a:solidFill>
                  <a:srgbClr val="000000"/>
                </a:solidFill>
                <a:latin typeface="Arial"/>
              </a:rPr>
              <a:t> звания Героя Советского Союза посмертно. Но документы по инстанциям ходили еще год.</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Указом Президиума Верховного Совета СССР от 24 марта 1945 года за образцовое выполнение боевых заданий командования на фронте борьбы с немецко-фашистским захватчиками и проявленные при этом мужество и героизм старшему сержанту </a:t>
            </a:r>
            <a:r>
              <a:rPr lang="ru-RU" sz="2400" b="0" strike="noStrike" spc="-1" dirty="0" err="1">
                <a:solidFill>
                  <a:srgbClr val="000000"/>
                </a:solidFill>
                <a:latin typeface="Arial"/>
              </a:rPr>
              <a:t>Голощапову</a:t>
            </a:r>
            <a:r>
              <a:rPr lang="ru-RU" sz="2400" b="0" strike="noStrike" spc="-1" dirty="0">
                <a:solidFill>
                  <a:srgbClr val="000000"/>
                </a:solidFill>
                <a:latin typeface="Arial"/>
              </a:rPr>
              <a:t> Алексею Кирилловичу присвоено звание Героя Советского Союза посмертно.</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Точное место захоронения неизвестно. Считается, что похоронен в одной из братских могил в поселках </a:t>
            </a:r>
            <a:r>
              <a:rPr lang="ru-RU" sz="2400" b="0" strike="noStrike" spc="-1" dirty="0" err="1">
                <a:solidFill>
                  <a:srgbClr val="000000"/>
                </a:solidFill>
                <a:latin typeface="Arial"/>
              </a:rPr>
              <a:t>Подмаячный</a:t>
            </a:r>
            <a:r>
              <a:rPr lang="ru-RU" sz="2400" b="0" strike="noStrike" spc="-1" dirty="0">
                <a:solidFill>
                  <a:srgbClr val="000000"/>
                </a:solidFill>
                <a:latin typeface="Arial"/>
              </a:rPr>
              <a:t> и Опасное или в самом городе Керчь.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В 1986 году на братской могиле у входа в парк культуры и отдыха Ленинского района Керчи был установлен памятный знак Герою Советского Союза А.К. </a:t>
            </a:r>
            <a:r>
              <a:rPr lang="ru-RU" sz="2400" b="0" strike="noStrike" spc="-1" dirty="0" err="1">
                <a:solidFill>
                  <a:srgbClr val="000000"/>
                </a:solidFill>
                <a:latin typeface="Arial"/>
              </a:rPr>
              <a:t>Голощапову</a:t>
            </a:r>
            <a:r>
              <a:rPr lang="ru-RU" sz="2400" b="0" strike="noStrike" spc="-1" dirty="0">
                <a:solidFill>
                  <a:srgbClr val="000000"/>
                </a:solidFill>
                <a:latin typeface="Arial"/>
              </a:rPr>
              <a:t>. В селе Высоцком установлен бюст, а на доме где родился герой - мемориальная доска. Именем </a:t>
            </a:r>
            <a:r>
              <a:rPr lang="ru-RU" sz="2400" b="0" strike="noStrike" spc="-1" dirty="0" err="1">
                <a:solidFill>
                  <a:srgbClr val="000000"/>
                </a:solidFill>
                <a:latin typeface="Arial"/>
              </a:rPr>
              <a:t>Голощапова</a:t>
            </a:r>
            <a:r>
              <a:rPr lang="ru-RU" sz="2400" b="0" strike="noStrike" spc="-1" dirty="0">
                <a:solidFill>
                  <a:srgbClr val="000000"/>
                </a:solidFill>
                <a:latin typeface="Arial"/>
              </a:rPr>
              <a:t> названы улицы в городе Керчь и в родном селе. В год 40-летия Победы в Нижнем Новгороде на </a:t>
            </a:r>
            <a:r>
              <a:rPr lang="ru-RU" sz="2400" b="0" strike="noStrike" spc="-1" dirty="0" err="1">
                <a:solidFill>
                  <a:srgbClr val="000000"/>
                </a:solidFill>
                <a:latin typeface="Arial"/>
              </a:rPr>
              <a:t>Сормовской</a:t>
            </a:r>
            <a:r>
              <a:rPr lang="ru-RU" sz="2400" b="0" strike="noStrike" spc="-1" dirty="0">
                <a:solidFill>
                  <a:srgbClr val="000000"/>
                </a:solidFill>
                <a:latin typeface="Arial"/>
              </a:rPr>
              <a:t> спасательной станции также установлена мемориальная доска. Его имя занесено на монумент Славы площади Героев города Нижнего Новгорода. Награжден орденами Ленина, Славы 3-й степени, медалью «За отвагу».</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Shape 1"/>
          <p:cNvSpPr txBox="1"/>
          <p:nvPr/>
        </p:nvSpPr>
        <p:spPr>
          <a:xfrm>
            <a:off x="1008000" y="360000"/>
            <a:ext cx="8064000" cy="864000"/>
          </a:xfrm>
          <a:prstGeom prst="rect">
            <a:avLst/>
          </a:prstGeom>
          <a:noFill/>
          <a:ln>
            <a:noFill/>
          </a:ln>
        </p:spPr>
        <p:txBody>
          <a:bodyPr lIns="0" tIns="0" rIns="0" bIns="0" anchor="ctr">
            <a:normAutofit/>
          </a:bodyPr>
          <a:lstStyle/>
          <a:p>
            <a:pPr algn="ctr"/>
            <a:r>
              <a:rPr lang="ru-RU" sz="3300" b="1" strike="noStrike" spc="-1" dirty="0" err="1">
                <a:solidFill>
                  <a:schemeClr val="accent2">
                    <a:lumMod val="50000"/>
                  </a:schemeClr>
                </a:solidFill>
                <a:latin typeface="Arial"/>
              </a:rPr>
              <a:t>Алексеенко</a:t>
            </a:r>
            <a:r>
              <a:rPr lang="ru-RU" sz="3300" b="1" strike="noStrike" spc="-1" dirty="0">
                <a:solidFill>
                  <a:schemeClr val="accent2">
                    <a:lumMod val="50000"/>
                  </a:schemeClr>
                </a:solidFill>
                <a:latin typeface="Arial"/>
              </a:rPr>
              <a:t> Гавриил Федорович</a:t>
            </a:r>
          </a:p>
        </p:txBody>
      </p:sp>
      <p:pic>
        <p:nvPicPr>
          <p:cNvPr id="112" name="Рисунок 111"/>
          <p:cNvPicPr/>
          <p:nvPr/>
        </p:nvPicPr>
        <p:blipFill>
          <a:blip r:embed="rId2"/>
          <a:stretch/>
        </p:blipFill>
        <p:spPr>
          <a:xfrm>
            <a:off x="864000" y="1224000"/>
            <a:ext cx="2714760" cy="3600000"/>
          </a:xfrm>
          <a:prstGeom prst="rect">
            <a:avLst/>
          </a:prstGeom>
          <a:ln>
            <a:noFill/>
          </a:ln>
        </p:spPr>
      </p:pic>
      <p:sp>
        <p:nvSpPr>
          <p:cNvPr id="113" name="TextShape 2"/>
          <p:cNvSpPr txBox="1"/>
          <p:nvPr/>
        </p:nvSpPr>
        <p:spPr>
          <a:xfrm>
            <a:off x="3540114" y="1192201"/>
            <a:ext cx="5400000" cy="3960000"/>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a:t>
            </a:r>
            <a:r>
              <a:rPr lang="ru-RU" sz="2400" b="0" strike="noStrike" spc="-1" dirty="0" err="1" smtClean="0">
                <a:solidFill>
                  <a:srgbClr val="000000"/>
                </a:solidFill>
                <a:latin typeface="Arial"/>
              </a:rPr>
              <a:t>Алексеенко</a:t>
            </a:r>
            <a:r>
              <a:rPr lang="ru-RU" sz="2400" b="0" strike="noStrike" spc="-1" dirty="0" smtClean="0">
                <a:solidFill>
                  <a:srgbClr val="000000"/>
                </a:solidFill>
                <a:latin typeface="Arial"/>
              </a:rPr>
              <a:t> </a:t>
            </a:r>
            <a:r>
              <a:rPr lang="ru-RU" sz="2400" b="0" strike="noStrike" spc="-1" dirty="0">
                <a:solidFill>
                  <a:srgbClr val="000000"/>
                </a:solidFill>
                <a:latin typeface="Arial"/>
              </a:rPr>
              <a:t>Гавриил Фёдорович — санинструктор 610-го стрелкового полка (203-я стрелковая дивизия, 6-я армия, 3-й Украинский фронт), старшина. Родился 23 марта 1912 года в селе Николина Балка ныне Петровского района Ставропольского края в семье крестьянина. Образование начальное. Работал  комбайнером в колхозе «Красный боец».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1941 году был призван в Красную Армию. На фронте в Великую Отечественную войну с июля 1941 года. Воевал в пехоте, участвовал в сражении за Сталинград, форсировании Днепра. К осени 1943 года старшина </a:t>
            </a:r>
            <a:r>
              <a:rPr lang="ru-RU" sz="2400" b="0" strike="noStrike" spc="-1" dirty="0" err="1">
                <a:solidFill>
                  <a:srgbClr val="000000"/>
                </a:solidFill>
                <a:latin typeface="Arial"/>
              </a:rPr>
              <a:t>Алексеенко</a:t>
            </a:r>
            <a:r>
              <a:rPr lang="ru-RU" sz="2400" b="0" strike="noStrike" spc="-1" dirty="0">
                <a:solidFill>
                  <a:srgbClr val="000000"/>
                </a:solidFill>
                <a:latin typeface="Arial"/>
              </a:rPr>
              <a:t> - санинструктор 610-го стрелкового полка 203-й стрелковой дивизии.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10 </a:t>
            </a:r>
            <a:r>
              <a:rPr lang="ru-RU" sz="2400" b="0" strike="noStrike" spc="-1" dirty="0">
                <a:solidFill>
                  <a:srgbClr val="000000"/>
                </a:solidFill>
                <a:latin typeface="Arial"/>
              </a:rPr>
              <a:t>ноября 1943 года в бою у населенного пункта Новый </a:t>
            </a:r>
            <a:r>
              <a:rPr lang="ru-RU" sz="2400" b="0" strike="noStrike" spc="-1" dirty="0" err="1">
                <a:solidFill>
                  <a:srgbClr val="000000"/>
                </a:solidFill>
                <a:latin typeface="Arial"/>
              </a:rPr>
              <a:t>Кичкас</a:t>
            </a:r>
            <a:r>
              <a:rPr lang="ru-RU" sz="2400" b="0" strike="noStrike" spc="-1" dirty="0">
                <a:solidFill>
                  <a:srgbClr val="000000"/>
                </a:solidFill>
                <a:latin typeface="Arial"/>
              </a:rPr>
              <a:t> (Запорожская область) старшина </a:t>
            </a:r>
            <a:r>
              <a:rPr lang="ru-RU" sz="2400" b="0" strike="noStrike" spc="-1" dirty="0" err="1">
                <a:solidFill>
                  <a:srgbClr val="000000"/>
                </a:solidFill>
                <a:latin typeface="Arial"/>
              </a:rPr>
              <a:t>Алексеенко</a:t>
            </a:r>
            <a:r>
              <a:rPr lang="ru-RU" sz="2400" b="0" strike="noStrike" spc="-1" dirty="0">
                <a:solidFill>
                  <a:srgbClr val="000000"/>
                </a:solidFill>
                <a:latin typeface="Arial"/>
              </a:rPr>
              <a:t> оказал медицинскую помощь 60 раненым солдатам и командирам. Находясь в боевых порядках, принимал участие в отражении контратак врага. </a:t>
            </a:r>
            <a:endParaRPr lang="ru-RU" sz="2400" b="0" strike="noStrike" spc="-1" dirty="0">
              <a:solidFill>
                <a:srgbClr val="FFFFFF"/>
              </a:solidFill>
              <a:latin typeface="Arial"/>
            </a:endParaRPr>
          </a:p>
          <a:p>
            <a:pPr marL="432000" indent="-324000">
              <a:spcAft>
                <a:spcPts val="1063"/>
              </a:spcAft>
              <a:buClr>
                <a:srgbClr val="FFFFFF"/>
              </a:buClr>
              <a:buSzPct val="45000"/>
              <a:buFont typeface="Wingdings" charset="2"/>
              <a:buChar char=""/>
            </a:pP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468280" y="3406779"/>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extShape 1"/>
          <p:cNvSpPr txBox="1"/>
          <p:nvPr/>
        </p:nvSpPr>
        <p:spPr>
          <a:xfrm>
            <a:off x="792000" y="360000"/>
            <a:ext cx="8496000" cy="4896000"/>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Приказом </a:t>
            </a:r>
            <a:r>
              <a:rPr lang="ru-RU" sz="2400" b="0" strike="noStrike" spc="-1" dirty="0">
                <a:solidFill>
                  <a:srgbClr val="000000"/>
                </a:solidFill>
                <a:latin typeface="Arial"/>
              </a:rPr>
              <a:t>от 24 ноября 1943 года старшина </a:t>
            </a:r>
            <a:r>
              <a:rPr lang="ru-RU" sz="2400" b="0" strike="noStrike" spc="-1" dirty="0" err="1">
                <a:solidFill>
                  <a:srgbClr val="000000"/>
                </a:solidFill>
                <a:latin typeface="Arial"/>
              </a:rPr>
              <a:t>Алексеенко</a:t>
            </a:r>
            <a:r>
              <a:rPr lang="ru-RU" sz="2400" b="0" strike="noStrike" spc="-1" dirty="0">
                <a:solidFill>
                  <a:srgbClr val="000000"/>
                </a:solidFill>
                <a:latin typeface="Arial"/>
              </a:rPr>
              <a:t> Гавриил Фёдорович награжден орденом Славы 3-й степени.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27 </a:t>
            </a:r>
            <a:r>
              <a:rPr lang="ru-RU" sz="2400" b="0" strike="noStrike" spc="-1" dirty="0">
                <a:solidFill>
                  <a:srgbClr val="000000"/>
                </a:solidFill>
                <a:latin typeface="Arial"/>
              </a:rPr>
              <a:t>ноября 1943 года в боях близ хуторов Алексеевский, </a:t>
            </a:r>
            <a:r>
              <a:rPr lang="ru-RU" sz="2400" b="0" strike="noStrike" spc="-1" dirty="0" err="1">
                <a:solidFill>
                  <a:srgbClr val="000000"/>
                </a:solidFill>
                <a:latin typeface="Arial"/>
              </a:rPr>
              <a:t>Каневский</a:t>
            </a:r>
            <a:r>
              <a:rPr lang="ru-RU" sz="2400" b="0" strike="noStrike" spc="-1" dirty="0">
                <a:solidFill>
                  <a:srgbClr val="000000"/>
                </a:solidFill>
                <a:latin typeface="Arial"/>
              </a:rPr>
              <a:t> (Запорожская области) старшина </a:t>
            </a:r>
            <a:r>
              <a:rPr lang="ru-RU" sz="2400" b="0" strike="noStrike" spc="-1" dirty="0" err="1">
                <a:solidFill>
                  <a:srgbClr val="000000"/>
                </a:solidFill>
                <a:latin typeface="Arial"/>
              </a:rPr>
              <a:t>Алексеенко</a:t>
            </a:r>
            <a:r>
              <a:rPr lang="ru-RU" sz="2400" b="0" strike="noStrike" spc="-1" dirty="0">
                <a:solidFill>
                  <a:srgbClr val="000000"/>
                </a:solidFill>
                <a:latin typeface="Arial"/>
              </a:rPr>
              <a:t> оказал на поле боя медицинскую помощь 11 раненым солдатам и вынес их в безопасное место с оружием. 28 ноября – 2 декабря в боях за расширение плацдарма на правом берегу Днепра у села </a:t>
            </a:r>
            <a:r>
              <a:rPr lang="ru-RU" sz="2400" b="0" strike="noStrike" spc="-1" dirty="0" err="1">
                <a:solidFill>
                  <a:srgbClr val="000000"/>
                </a:solidFill>
                <a:latin typeface="Arial"/>
              </a:rPr>
              <a:t>Ново-Фёдоровка</a:t>
            </a:r>
            <a:r>
              <a:rPr lang="ru-RU" sz="2400" b="0" strike="noStrike" spc="-1" dirty="0">
                <a:solidFill>
                  <a:srgbClr val="000000"/>
                </a:solidFill>
                <a:latin typeface="Arial"/>
              </a:rPr>
              <a:t> (</a:t>
            </a:r>
            <a:r>
              <a:rPr lang="ru-RU" sz="2400" b="0" strike="noStrike" spc="-1" dirty="0" err="1">
                <a:solidFill>
                  <a:srgbClr val="000000"/>
                </a:solidFill>
                <a:latin typeface="Arial"/>
              </a:rPr>
              <a:t>Пологовский</a:t>
            </a:r>
            <a:r>
              <a:rPr lang="ru-RU" sz="2400" b="0" strike="noStrike" spc="-1" dirty="0">
                <a:solidFill>
                  <a:srgbClr val="000000"/>
                </a:solidFill>
                <a:latin typeface="Arial"/>
              </a:rPr>
              <a:t> район Запорожской области) спас 15 раненых солдат и офицеров.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Приказом </a:t>
            </a:r>
            <a:r>
              <a:rPr lang="ru-RU" sz="2400" b="0" strike="noStrike" spc="-1" dirty="0">
                <a:solidFill>
                  <a:srgbClr val="000000"/>
                </a:solidFill>
                <a:latin typeface="Arial"/>
              </a:rPr>
              <a:t>от 8 января 1944 года старшина </a:t>
            </a:r>
            <a:r>
              <a:rPr lang="ru-RU" sz="2400" b="0" strike="noStrike" spc="-1" dirty="0" err="1">
                <a:solidFill>
                  <a:srgbClr val="000000"/>
                </a:solidFill>
                <a:latin typeface="Arial"/>
              </a:rPr>
              <a:t>Алексеенко</a:t>
            </a:r>
            <a:r>
              <a:rPr lang="ru-RU" sz="2400" b="0" strike="noStrike" spc="-1" dirty="0">
                <a:solidFill>
                  <a:srgbClr val="000000"/>
                </a:solidFill>
                <a:latin typeface="Arial"/>
              </a:rPr>
              <a:t> Гавриил Фёдорович награжден орденом Славы 2-й степени.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15-21 </a:t>
            </a:r>
            <a:r>
              <a:rPr lang="ru-RU" sz="2400" b="0" strike="noStrike" spc="-1" dirty="0">
                <a:solidFill>
                  <a:srgbClr val="000000"/>
                </a:solidFill>
                <a:latin typeface="Arial"/>
              </a:rPr>
              <a:t>мая 1944 года в боях в районе села </a:t>
            </a:r>
            <a:r>
              <a:rPr lang="ru-RU" sz="2400" b="0" strike="noStrike" spc="-1" dirty="0" err="1">
                <a:solidFill>
                  <a:srgbClr val="000000"/>
                </a:solidFill>
                <a:latin typeface="Arial"/>
              </a:rPr>
              <a:t>Дороцкое</a:t>
            </a:r>
            <a:r>
              <a:rPr lang="ru-RU" sz="2400" b="0" strike="noStrike" spc="-1" dirty="0">
                <a:solidFill>
                  <a:srgbClr val="000000"/>
                </a:solidFill>
                <a:latin typeface="Arial"/>
              </a:rPr>
              <a:t> (</a:t>
            </a:r>
            <a:r>
              <a:rPr lang="ru-RU" sz="2400" b="0" strike="noStrike" spc="-1" dirty="0" err="1">
                <a:solidFill>
                  <a:srgbClr val="000000"/>
                </a:solidFill>
                <a:latin typeface="Arial"/>
              </a:rPr>
              <a:t>Дубоссаровский</a:t>
            </a:r>
            <a:r>
              <a:rPr lang="ru-RU" sz="2400" b="0" strike="noStrike" spc="-1" dirty="0">
                <a:solidFill>
                  <a:srgbClr val="000000"/>
                </a:solidFill>
                <a:latin typeface="Arial"/>
              </a:rPr>
              <a:t> район, Молдавия) старшина </a:t>
            </a:r>
            <a:r>
              <a:rPr lang="ru-RU" sz="2400" b="0" strike="noStrike" spc="-1" dirty="0" err="1">
                <a:solidFill>
                  <a:srgbClr val="000000"/>
                </a:solidFill>
                <a:latin typeface="Arial"/>
              </a:rPr>
              <a:t>Алексеенко</a:t>
            </a:r>
            <a:r>
              <a:rPr lang="ru-RU" sz="2400" b="0" strike="noStrike" spc="-1" dirty="0">
                <a:solidFill>
                  <a:srgbClr val="000000"/>
                </a:solidFill>
                <a:latin typeface="Arial"/>
              </a:rPr>
              <a:t> под огнем пришел на помощь пострадавшим 10 солдатам и 4 офицерам. Был ранен, но поля боя не покинул.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Указом </a:t>
            </a:r>
            <a:r>
              <a:rPr lang="ru-RU" sz="2400" b="0" strike="noStrike" spc="-1" dirty="0">
                <a:solidFill>
                  <a:srgbClr val="000000"/>
                </a:solidFill>
                <a:latin typeface="Arial"/>
              </a:rPr>
              <a:t>Президиума Верховного Совета СССР от 24 марта 1945 года за образцовое выполнение боевых заданий командования на фронте борьбы с немецкими захватчиками и проявленные при этом доблесть и мужество старшина </a:t>
            </a:r>
            <a:r>
              <a:rPr lang="ru-RU" sz="2400" b="0" strike="noStrike" spc="-1" dirty="0" err="1">
                <a:solidFill>
                  <a:srgbClr val="000000"/>
                </a:solidFill>
                <a:latin typeface="Arial"/>
              </a:rPr>
              <a:t>Алексеенко</a:t>
            </a:r>
            <a:r>
              <a:rPr lang="ru-RU" sz="2400" b="0" strike="noStrike" spc="-1" dirty="0">
                <a:solidFill>
                  <a:srgbClr val="000000"/>
                </a:solidFill>
                <a:latin typeface="Arial"/>
              </a:rPr>
              <a:t> Гавриил Фёдорович награждён орденом Славы 1-й степени (№ 126). Стал полным кавалером ордена Славы.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1945 году был демобилизован. Вернулся в родное село. Работал председателем колхоза. За успехи в получении высоких урожаев он был удостоен медали Выставки достижений народного хозяйства СССР.</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Скончался </a:t>
            </a:r>
            <a:r>
              <a:rPr lang="ru-RU" sz="2400" b="0" strike="noStrike" spc="-1" dirty="0">
                <a:solidFill>
                  <a:srgbClr val="000000"/>
                </a:solidFill>
                <a:latin typeface="Arial"/>
              </a:rPr>
              <a:t>1 августа 1971 года. Похоронен в селе Николина Балка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Награжден </a:t>
            </a:r>
            <a:r>
              <a:rPr lang="ru-RU" sz="2400" b="0" strike="noStrike" spc="-1" dirty="0">
                <a:solidFill>
                  <a:srgbClr val="000000"/>
                </a:solidFill>
                <a:latin typeface="Arial"/>
              </a:rPr>
              <a:t>орденами Славы 3-х степеней, медалями, в том числе одной «За отвагу» и двумя «За боевые заслуги».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Его </a:t>
            </a:r>
            <a:r>
              <a:rPr lang="ru-RU" sz="2400" b="0" strike="noStrike" spc="-1" dirty="0">
                <a:solidFill>
                  <a:srgbClr val="000000"/>
                </a:solidFill>
                <a:latin typeface="Arial"/>
              </a:rPr>
              <a:t>именем в родном селе названа улица, а на доме, в котором он жил, установлена мемориальная доска.</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TextShape 1"/>
          <p:cNvSpPr txBox="1"/>
          <p:nvPr/>
        </p:nvSpPr>
        <p:spPr>
          <a:xfrm>
            <a:off x="1008000" y="360000"/>
            <a:ext cx="8064000" cy="832201"/>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Романенко Петр </a:t>
            </a:r>
            <a:r>
              <a:rPr lang="ru-RU" sz="3300" b="1" strike="noStrike" spc="-1" dirty="0" err="1">
                <a:solidFill>
                  <a:schemeClr val="accent2">
                    <a:lumMod val="50000"/>
                  </a:schemeClr>
                </a:solidFill>
                <a:latin typeface="Arial"/>
              </a:rPr>
              <a:t>Логвинович</a:t>
            </a:r>
            <a:endParaRPr lang="ru-RU" sz="3300" b="1" strike="noStrike" spc="-1" dirty="0">
              <a:solidFill>
                <a:schemeClr val="accent2">
                  <a:lumMod val="50000"/>
                </a:schemeClr>
              </a:solidFill>
              <a:latin typeface="Arial"/>
            </a:endParaRPr>
          </a:p>
        </p:txBody>
      </p:sp>
      <p:pic>
        <p:nvPicPr>
          <p:cNvPr id="116" name="Рисунок 115"/>
          <p:cNvPicPr/>
          <p:nvPr/>
        </p:nvPicPr>
        <p:blipFill>
          <a:blip r:embed="rId2"/>
          <a:stretch/>
        </p:blipFill>
        <p:spPr>
          <a:xfrm>
            <a:off x="883800" y="1224000"/>
            <a:ext cx="2788200" cy="3600000"/>
          </a:xfrm>
          <a:prstGeom prst="rect">
            <a:avLst/>
          </a:prstGeom>
          <a:ln>
            <a:noFill/>
          </a:ln>
        </p:spPr>
      </p:pic>
      <p:sp>
        <p:nvSpPr>
          <p:cNvPr id="117" name="TextShape 2"/>
          <p:cNvSpPr txBox="1"/>
          <p:nvPr/>
        </p:nvSpPr>
        <p:spPr>
          <a:xfrm>
            <a:off x="3611552" y="1224000"/>
            <a:ext cx="5676448" cy="4104000"/>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Романенко </a:t>
            </a:r>
            <a:r>
              <a:rPr lang="ru-RU" sz="2400" b="0" strike="noStrike" spc="-1" dirty="0">
                <a:solidFill>
                  <a:srgbClr val="000000"/>
                </a:solidFill>
                <a:latin typeface="Arial"/>
              </a:rPr>
              <a:t>Пётр </a:t>
            </a:r>
            <a:r>
              <a:rPr lang="ru-RU" sz="2400" b="0" strike="noStrike" spc="-1" dirty="0" err="1">
                <a:solidFill>
                  <a:srgbClr val="000000"/>
                </a:solidFill>
                <a:latin typeface="Arial"/>
              </a:rPr>
              <a:t>Логвинович</a:t>
            </a:r>
            <a:r>
              <a:rPr lang="ru-RU" sz="2400" b="0" strike="noStrike" spc="-1" dirty="0">
                <a:solidFill>
                  <a:srgbClr val="000000"/>
                </a:solidFill>
                <a:latin typeface="Arial"/>
              </a:rPr>
              <a:t> – командир 131-й стрелковой дивизии 2-й ударной армии Ленинградского фронта, полковник. Родился 11 июня 1905 года в селе </a:t>
            </a:r>
            <a:r>
              <a:rPr lang="ru-RU" sz="2400" b="0" strike="noStrike" spc="-1" dirty="0" err="1">
                <a:solidFill>
                  <a:srgbClr val="000000"/>
                </a:solidFill>
                <a:latin typeface="Arial"/>
              </a:rPr>
              <a:t>Хустянка</a:t>
            </a:r>
            <a:r>
              <a:rPr lang="ru-RU" sz="2400" b="0" strike="noStrike" spc="-1" dirty="0">
                <a:solidFill>
                  <a:srgbClr val="000000"/>
                </a:solidFill>
                <a:latin typeface="Arial"/>
              </a:rPr>
              <a:t> ныне </a:t>
            </a:r>
            <a:r>
              <a:rPr lang="ru-RU" sz="2400" b="0" strike="noStrike" spc="-1" dirty="0" err="1">
                <a:solidFill>
                  <a:srgbClr val="000000"/>
                </a:solidFill>
                <a:latin typeface="Arial"/>
              </a:rPr>
              <a:t>Бурынского</a:t>
            </a:r>
            <a:r>
              <a:rPr lang="ru-RU" sz="2400" b="0" strike="noStrike" spc="-1" dirty="0">
                <a:solidFill>
                  <a:srgbClr val="000000"/>
                </a:solidFill>
                <a:latin typeface="Arial"/>
              </a:rPr>
              <a:t> района Сумской области (Украина) в семье крестьянина. С 1913 года жил в селе Благодатное Ставропольского края. Окончил среднюю школу. Работал в сельском хозяйстве, а затем в райкоме ВЛКСМ в Петровском районе Ставропольского края.</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октябре 1927 года был призван в Красную Армию. Служил в 66-мотострелковом полку 22-й стрелковой дивизии </a:t>
            </a:r>
            <a:r>
              <a:rPr lang="ru-RU" sz="2400" b="0" strike="noStrike" spc="-1" dirty="0" err="1">
                <a:solidFill>
                  <a:srgbClr val="000000"/>
                </a:solidFill>
                <a:latin typeface="Arial"/>
              </a:rPr>
              <a:t>Северо-Кавказского</a:t>
            </a:r>
            <a:r>
              <a:rPr lang="ru-RU" sz="2400" b="0" strike="noStrike" spc="-1" dirty="0">
                <a:solidFill>
                  <a:srgbClr val="000000"/>
                </a:solidFill>
                <a:latin typeface="Arial"/>
              </a:rPr>
              <a:t> военного округа (Краснодар), в котором окончил полковую школу в 1928 году. В 1928 году вступил в ВКП(б), в том же году направлен на дальнейшую учёбу. В 1929 году окончил </a:t>
            </a:r>
            <a:r>
              <a:rPr lang="ru-RU" sz="2400" b="0" strike="noStrike" spc="-1" dirty="0" err="1">
                <a:solidFill>
                  <a:srgbClr val="000000"/>
                </a:solidFill>
                <a:latin typeface="Arial"/>
              </a:rPr>
              <a:t>Орджоникидзевское</a:t>
            </a:r>
            <a:r>
              <a:rPr lang="ru-RU" sz="2400" b="0" strike="noStrike" spc="-1" dirty="0">
                <a:solidFill>
                  <a:srgbClr val="000000"/>
                </a:solidFill>
                <a:latin typeface="Arial"/>
              </a:rPr>
              <a:t> военное пехотное училище. После выпуска из училища был направлен на службу в пограничные войска ОГПУ, служил в 24-м </a:t>
            </a:r>
            <a:r>
              <a:rPr lang="ru-RU" sz="2400" b="0" strike="noStrike" spc="-1" dirty="0" err="1">
                <a:solidFill>
                  <a:srgbClr val="000000"/>
                </a:solidFill>
                <a:latin typeface="Arial"/>
              </a:rPr>
              <a:t>Могилёв-Подольском</a:t>
            </a:r>
            <a:r>
              <a:rPr lang="ru-RU" sz="2400" b="0" strike="noStrike" spc="-1" dirty="0">
                <a:solidFill>
                  <a:srgbClr val="000000"/>
                </a:solidFill>
                <a:latin typeface="Arial"/>
              </a:rPr>
              <a:t> пограничном отряде ОГПУ: помощник начальника и начальник пограничной заставы, начальник штаба пограничной комендатуры, комендант 2-й комендатуры отряда. В мае 1939 года направлен на учёбу и в 1941 году окончил Военную академию РККА имени М. В. Фрунзе. </a:t>
            </a:r>
            <a:endParaRPr lang="ru-RU" sz="2400" b="0" strike="noStrike" spc="-1" dirty="0">
              <a:solidFill>
                <a:srgbClr val="FFFFFF"/>
              </a:solidFill>
              <a:latin typeface="Arial"/>
            </a:endParaRPr>
          </a:p>
          <a:p>
            <a:pPr marL="432000" indent="-324000">
              <a:spcAft>
                <a:spcPts val="1063"/>
              </a:spcAft>
              <a:buClr>
                <a:srgbClr val="FFFFFF"/>
              </a:buClr>
              <a:buSzPct val="45000"/>
              <a:buFont typeface="Wingdings" charset="2"/>
              <a:buChar char=""/>
            </a:pP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539718" y="3406779"/>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Shape 1"/>
          <p:cNvSpPr txBox="1"/>
          <p:nvPr/>
        </p:nvSpPr>
        <p:spPr>
          <a:xfrm>
            <a:off x="611156" y="432000"/>
            <a:ext cx="8676844" cy="4968000"/>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июле 1941 года капитан П.Л. Романенко направлен в действующую армию начальником 2-го (разведывательного) отделения штаба 128-й стрелковой дивизии 27-й армии Северо-Западного фронта, затем в составе дивизии сражался в Новгородской армейской оперативной группе и в 48-й армии Ленинградском фронте, в сентябре дивизия передана в 54-ю армию. Участвовал в Ленинградской оборонительной, первой </a:t>
            </a:r>
            <a:r>
              <a:rPr lang="ru-RU" sz="2400" b="0" strike="noStrike" spc="-1" dirty="0" err="1">
                <a:solidFill>
                  <a:srgbClr val="000000"/>
                </a:solidFill>
                <a:latin typeface="Arial"/>
              </a:rPr>
              <a:t>Синявинской</a:t>
            </a:r>
            <a:r>
              <a:rPr lang="ru-RU" sz="2400" b="0" strike="noStrike" spc="-1" dirty="0">
                <a:solidFill>
                  <a:srgbClr val="000000"/>
                </a:solidFill>
                <a:latin typeface="Arial"/>
              </a:rPr>
              <a:t> (1941), второй </a:t>
            </a:r>
            <a:r>
              <a:rPr lang="ru-RU" sz="2400" b="0" strike="noStrike" spc="-1" dirty="0" err="1">
                <a:solidFill>
                  <a:srgbClr val="000000"/>
                </a:solidFill>
                <a:latin typeface="Arial"/>
              </a:rPr>
              <a:t>Синявинской</a:t>
            </a:r>
            <a:r>
              <a:rPr lang="ru-RU" sz="2400" b="0" strike="noStrike" spc="-1" dirty="0">
                <a:solidFill>
                  <a:srgbClr val="000000"/>
                </a:solidFill>
                <a:latin typeface="Arial"/>
              </a:rPr>
              <a:t> (1941), Тихвинской и </a:t>
            </a:r>
            <a:r>
              <a:rPr lang="ru-RU" sz="2400" b="0" strike="noStrike" spc="-1" dirty="0" err="1">
                <a:solidFill>
                  <a:srgbClr val="000000"/>
                </a:solidFill>
                <a:latin typeface="Arial"/>
              </a:rPr>
              <a:t>Любанской</a:t>
            </a:r>
            <a:r>
              <a:rPr lang="ru-RU" sz="2400" b="0" strike="noStrike" spc="-1" dirty="0">
                <a:solidFill>
                  <a:srgbClr val="000000"/>
                </a:solidFill>
                <a:latin typeface="Arial"/>
              </a:rPr>
              <a:t> наступательных операциях. В декабре 1941 года Романенко назначен начальником 1-го (оперативного) отделения штаба этой дивизии, в январе 1942 — заместителем начальника штаба, в марте — начальником штаба дивизии, которая в январе 1942 года была передана в 8-ю армию и участвовала в </a:t>
            </a:r>
            <a:r>
              <a:rPr lang="ru-RU" sz="2400" b="0" strike="noStrike" spc="-1" dirty="0" err="1">
                <a:solidFill>
                  <a:srgbClr val="000000"/>
                </a:solidFill>
                <a:latin typeface="Arial"/>
              </a:rPr>
              <a:t>Синявинской</a:t>
            </a:r>
            <a:r>
              <a:rPr lang="ru-RU" sz="2400" b="0" strike="noStrike" spc="-1" dirty="0">
                <a:solidFill>
                  <a:srgbClr val="000000"/>
                </a:solidFill>
                <a:latin typeface="Arial"/>
              </a:rPr>
              <a:t> операции 1942 года. В ноябре 1942 года выросший к тому времени в званиях до полковника П. Романенко назначен заместителем командира дивизии. Участвовал в январе 1943 года в операции «Искра» по прорыву блокады Ленинграда.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июне 1943 года назначен командиром 73-й морской стрелковой бригады, с которой участвовал в </a:t>
            </a:r>
            <a:r>
              <a:rPr lang="ru-RU" sz="2400" b="0" strike="noStrike" spc="-1" dirty="0" err="1">
                <a:solidFill>
                  <a:srgbClr val="000000"/>
                </a:solidFill>
                <a:latin typeface="Arial"/>
              </a:rPr>
              <a:t>Мгинской</a:t>
            </a:r>
            <a:r>
              <a:rPr lang="ru-RU" sz="2400" b="0" strike="noStrike" spc="-1" dirty="0">
                <a:solidFill>
                  <a:srgbClr val="000000"/>
                </a:solidFill>
                <a:latin typeface="Arial"/>
              </a:rPr>
              <a:t> наступательной операции. При этом в конце августа был обвинён в «беспечности и в бездеятельности при руководстве бригадой» и отстранён от должности, но через три месяца пребывания в распоряжении Военного совета Ленинградского фронта был даже повышен в должности.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ноябре 1943 года полковник П.Л. Романенко принял командование 131-й стрелковой дивизией, которая перед этим была передана во 2-ю ударную армию генерала И. И. </a:t>
            </a:r>
            <a:r>
              <a:rPr lang="ru-RU" sz="2400" b="0" strike="noStrike" spc="-1" dirty="0" err="1">
                <a:solidFill>
                  <a:srgbClr val="000000"/>
                </a:solidFill>
                <a:latin typeface="Arial"/>
              </a:rPr>
              <a:t>Федюнинского</a:t>
            </a:r>
            <a:r>
              <a:rPr lang="ru-RU" sz="2400" b="0" strike="noStrike" spc="-1" dirty="0">
                <a:solidFill>
                  <a:srgbClr val="000000"/>
                </a:solidFill>
                <a:latin typeface="Arial"/>
              </a:rPr>
              <a:t> Ленинградского фронта и производила передислокации на </a:t>
            </a:r>
            <a:r>
              <a:rPr lang="ru-RU" sz="2400" b="0" strike="noStrike" spc="-1" dirty="0" err="1">
                <a:solidFill>
                  <a:srgbClr val="000000"/>
                </a:solidFill>
                <a:latin typeface="Arial"/>
              </a:rPr>
              <a:t>ораниенбаумский</a:t>
            </a:r>
            <a:r>
              <a:rPr lang="ru-RU" sz="2400" b="0" strike="noStrike" spc="-1" dirty="0">
                <a:solidFill>
                  <a:srgbClr val="000000"/>
                </a:solidFill>
                <a:latin typeface="Arial"/>
              </a:rPr>
              <a:t> плацдарм. Во главе дивизии полковник Романенко особенно отличился в операции «Январский гром» (в советский историографии Великой Отечественной войны известная также под наименованием «</a:t>
            </a:r>
            <a:r>
              <a:rPr lang="ru-RU" sz="2400" b="0" strike="noStrike" spc="-1" dirty="0" err="1">
                <a:solidFill>
                  <a:srgbClr val="000000"/>
                </a:solidFill>
                <a:latin typeface="Arial"/>
              </a:rPr>
              <a:t>Красносельско-Ропшинская</a:t>
            </a:r>
            <a:r>
              <a:rPr lang="ru-RU" sz="2400" b="0" strike="noStrike" spc="-1" dirty="0">
                <a:solidFill>
                  <a:srgbClr val="000000"/>
                </a:solidFill>
                <a:latin typeface="Arial"/>
              </a:rPr>
              <a:t> операция») — первом этапе </a:t>
            </a:r>
            <a:r>
              <a:rPr lang="ru-RU" sz="2400" b="0" strike="noStrike" spc="-1" dirty="0" err="1">
                <a:solidFill>
                  <a:srgbClr val="000000"/>
                </a:solidFill>
                <a:latin typeface="Arial"/>
              </a:rPr>
              <a:t>Ленинградско-Новгородской</a:t>
            </a:r>
            <a:r>
              <a:rPr lang="ru-RU" sz="2400" b="0" strike="noStrike" spc="-1" dirty="0">
                <a:solidFill>
                  <a:srgbClr val="000000"/>
                </a:solidFill>
                <a:latin typeface="Arial"/>
              </a:rPr>
              <a:t> стратегической операции. Перейдя в наступление 14 января 1944 года, 131-я стрелковая дивизия за четыре дня прорвала </a:t>
            </a:r>
            <a:r>
              <a:rPr lang="ru-RU" sz="2400" b="0" strike="noStrike" spc="-1" dirty="0" err="1">
                <a:solidFill>
                  <a:srgbClr val="000000"/>
                </a:solidFill>
                <a:latin typeface="Arial"/>
              </a:rPr>
              <a:t>многоэшелонированную</a:t>
            </a:r>
            <a:r>
              <a:rPr lang="ru-RU" sz="2400" b="0" strike="noStrike" spc="-1" dirty="0">
                <a:solidFill>
                  <a:srgbClr val="000000"/>
                </a:solidFill>
                <a:latin typeface="Arial"/>
              </a:rPr>
              <a:t> немецкую оборону (которая строилась на этом участке фронта с сентября 1941 года!) глубоко обошла </a:t>
            </a:r>
            <a:r>
              <a:rPr lang="ru-RU" sz="2400" b="0" strike="noStrike" spc="-1" dirty="0" err="1">
                <a:solidFill>
                  <a:srgbClr val="000000"/>
                </a:solidFill>
                <a:latin typeface="Arial"/>
              </a:rPr>
              <a:t>ропшинскую</a:t>
            </a:r>
            <a:r>
              <a:rPr lang="ru-RU" sz="2400" b="0" strike="noStrike" spc="-1" dirty="0">
                <a:solidFill>
                  <a:srgbClr val="000000"/>
                </a:solidFill>
                <a:latin typeface="Arial"/>
              </a:rPr>
              <a:t> группировку противника и совместно с другими частями 2-й ударной армии 19 января отличилась при взятии штурмом Ропши. Среди трофеев дивизии были несколько батарей тяжелой артиллерии, обстреливавшие блокадный Ленинград. </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Shape 1"/>
          <p:cNvSpPr txBox="1"/>
          <p:nvPr/>
        </p:nvSpPr>
        <p:spPr>
          <a:xfrm>
            <a:off x="936000" y="360000"/>
            <a:ext cx="8424000" cy="720000"/>
          </a:xfrm>
          <a:prstGeom prst="rect">
            <a:avLst/>
          </a:prstGeom>
          <a:noFill/>
          <a:ln>
            <a:noFill/>
          </a:ln>
        </p:spPr>
        <p:txBody>
          <a:bodyPr lIns="0" tIns="0" rIns="0" bIns="0" anchor="ctr">
            <a:normAutofit/>
          </a:bodyPr>
          <a:lstStyle/>
          <a:p>
            <a:pPr algn="ctr"/>
            <a:r>
              <a:rPr lang="ru-RU" sz="3300" b="1" strike="noStrike" spc="-1" dirty="0" err="1">
                <a:solidFill>
                  <a:schemeClr val="accent2">
                    <a:lumMod val="50000"/>
                  </a:schemeClr>
                </a:solidFill>
                <a:latin typeface="Arial"/>
              </a:rPr>
              <a:t>Лещенко</a:t>
            </a:r>
            <a:r>
              <a:rPr lang="ru-RU" sz="3300" b="1" strike="noStrike" spc="-1" dirty="0">
                <a:solidFill>
                  <a:schemeClr val="accent2">
                    <a:lumMod val="50000"/>
                  </a:schemeClr>
                </a:solidFill>
                <a:latin typeface="Arial"/>
              </a:rPr>
              <a:t> Павел Афанасьевич</a:t>
            </a:r>
          </a:p>
        </p:txBody>
      </p:sp>
      <p:pic>
        <p:nvPicPr>
          <p:cNvPr id="50" name="Рисунок 49"/>
          <p:cNvPicPr/>
          <p:nvPr/>
        </p:nvPicPr>
        <p:blipFill>
          <a:blip r:embed="rId2"/>
          <a:stretch/>
        </p:blipFill>
        <p:spPr>
          <a:xfrm>
            <a:off x="936000" y="1152000"/>
            <a:ext cx="2463480" cy="3600000"/>
          </a:xfrm>
          <a:prstGeom prst="rect">
            <a:avLst/>
          </a:prstGeom>
          <a:ln>
            <a:noFill/>
          </a:ln>
        </p:spPr>
      </p:pic>
      <p:sp>
        <p:nvSpPr>
          <p:cNvPr id="51" name="TextShape 2"/>
          <p:cNvSpPr txBox="1"/>
          <p:nvPr/>
        </p:nvSpPr>
        <p:spPr>
          <a:xfrm>
            <a:off x="3468676" y="1152000"/>
            <a:ext cx="5747324" cy="4104000"/>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Павел </a:t>
            </a:r>
            <a:r>
              <a:rPr lang="ru-RU" sz="2400" b="0" strike="noStrike" spc="-1" dirty="0">
                <a:solidFill>
                  <a:srgbClr val="000000"/>
                </a:solidFill>
                <a:latin typeface="Arial"/>
              </a:rPr>
              <a:t>Афанасьевич </a:t>
            </a:r>
            <a:r>
              <a:rPr lang="ru-RU" sz="2400" b="0" strike="noStrike" spc="-1" dirty="0" err="1">
                <a:solidFill>
                  <a:srgbClr val="000000"/>
                </a:solidFill>
                <a:latin typeface="Arial"/>
              </a:rPr>
              <a:t>Лещенко</a:t>
            </a:r>
            <a:r>
              <a:rPr lang="ru-RU" sz="2400" b="0" strike="noStrike" spc="-1" dirty="0">
                <a:solidFill>
                  <a:srgbClr val="000000"/>
                </a:solidFill>
                <a:latin typeface="Arial"/>
              </a:rPr>
              <a:t> - командир 95-го гвардейского стрелкового полка 31-й гвардейской стрелковой дивизии 11-й гвардейской армии 3-го Белорусского фронта, гвардии подполковник. Родился 15 июля 1907 года в селе </a:t>
            </a:r>
            <a:r>
              <a:rPr lang="ru-RU" sz="2400" b="0" strike="noStrike" spc="-1" dirty="0" err="1">
                <a:solidFill>
                  <a:srgbClr val="000000"/>
                </a:solidFill>
                <a:latin typeface="Arial"/>
              </a:rPr>
              <a:t>Константиновское</a:t>
            </a:r>
            <a:r>
              <a:rPr lang="ru-RU" sz="2400" b="0" strike="noStrike" spc="-1" dirty="0">
                <a:solidFill>
                  <a:srgbClr val="000000"/>
                </a:solidFill>
                <a:latin typeface="Arial"/>
              </a:rPr>
              <a:t> ныне Петровского района Ставропольского края. Окончил семь классов неполной средней школы. Работал в колхозе трактористом, затем председателем сельского совета.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ноябре 1929 года был призван в Красную Армию. В течение года обучался в Закавказской военно-пехотной школе (г. Тбилиси). После её окончания служил в должностях командира отделения, взвода, полуроты (октябрь 1930 - октябрь 1938), руководителя учебной группы. В феврале 1940 года был назначен начальником полковой школы в городе </a:t>
            </a:r>
            <a:r>
              <a:rPr lang="ru-RU" sz="2400" b="0" strike="noStrike" spc="-1" dirty="0" err="1">
                <a:solidFill>
                  <a:srgbClr val="000000"/>
                </a:solidFill>
                <a:latin typeface="Arial"/>
              </a:rPr>
              <a:t>Архалкалаки</a:t>
            </a:r>
            <a:r>
              <a:rPr lang="ru-RU" sz="2400" b="0" strike="noStrike" spc="-1" dirty="0">
                <a:solidFill>
                  <a:srgbClr val="000000"/>
                </a:solidFill>
                <a:latin typeface="Arial"/>
              </a:rPr>
              <a:t> (Грузия). В декабре 1940 года был направлен на курсы «Выстрел» в город Солнечногорск Московской области, которые окончил в 1941 году. </a:t>
            </a:r>
            <a:endParaRPr lang="ru-RU" sz="2400" b="0" strike="noStrike" spc="-1" dirty="0">
              <a:solidFill>
                <a:srgbClr val="FFFFFF"/>
              </a:solidFill>
              <a:latin typeface="Arial"/>
            </a:endParaRPr>
          </a:p>
          <a:p>
            <a:pPr marL="432000" indent="-324000">
              <a:spcAft>
                <a:spcPts val="1063"/>
              </a:spcAft>
              <a:buClr>
                <a:srgbClr val="FFFFFF"/>
              </a:buClr>
              <a:buSzPct val="45000"/>
              <a:buFont typeface="Wingdings" charset="2"/>
              <a:buChar char=""/>
            </a:pP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539718" y="3121027"/>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extShape 1"/>
          <p:cNvSpPr txBox="1"/>
          <p:nvPr/>
        </p:nvSpPr>
        <p:spPr>
          <a:xfrm>
            <a:off x="792000" y="504000"/>
            <a:ext cx="8496000" cy="4824000"/>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За </a:t>
            </a:r>
            <a:r>
              <a:rPr lang="ru-RU" sz="2400" b="0" strike="noStrike" spc="-1" dirty="0">
                <a:solidFill>
                  <a:srgbClr val="000000"/>
                </a:solidFill>
                <a:latin typeface="Arial"/>
              </a:rPr>
              <a:t>образцовое выполнение боевых заданий Командования на фронте борьбы с немецкими захватчиками и проявленные при этом отвагу и геройство Указом Президиума Верховного Совета СССР от 21 февраля 1944 года полковнику Петру </a:t>
            </a:r>
            <a:r>
              <a:rPr lang="ru-RU" sz="2400" b="0" strike="noStrike" spc="-1" dirty="0" err="1">
                <a:solidFill>
                  <a:srgbClr val="000000"/>
                </a:solidFill>
                <a:latin typeface="Arial"/>
              </a:rPr>
              <a:t>Логвиновичу</a:t>
            </a:r>
            <a:r>
              <a:rPr lang="ru-RU" sz="2400" b="0" strike="noStrike" spc="-1" dirty="0">
                <a:solidFill>
                  <a:srgbClr val="000000"/>
                </a:solidFill>
                <a:latin typeface="Arial"/>
              </a:rPr>
              <a:t> Романенко присвоено звание Героя Советского Союза с вручением ордена Ленина и медали «Золотая Звезда». Его дивизия за эту операцию была награждена орденом Красного Знамени и получила почётное наименование «</a:t>
            </a:r>
            <a:r>
              <a:rPr lang="ru-RU" sz="2400" b="0" strike="noStrike" spc="-1" dirty="0" err="1">
                <a:solidFill>
                  <a:srgbClr val="000000"/>
                </a:solidFill>
                <a:latin typeface="Arial"/>
              </a:rPr>
              <a:t>Ропшинская</a:t>
            </a:r>
            <a:r>
              <a:rPr lang="ru-RU" sz="2400" b="0" strike="noStrike" spc="-1" dirty="0">
                <a:solidFill>
                  <a:srgbClr val="000000"/>
                </a:solidFill>
                <a:latin typeface="Arial"/>
              </a:rPr>
              <a:t>»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Продолжал </a:t>
            </a:r>
            <a:r>
              <a:rPr lang="ru-RU" sz="2400" b="0" strike="noStrike" spc="-1" dirty="0">
                <a:solidFill>
                  <a:srgbClr val="000000"/>
                </a:solidFill>
                <a:latin typeface="Arial"/>
              </a:rPr>
              <a:t>командовать этой дивизией до Победы, стал генерал-майором. Участвовал в Нарвской операции и в освобождении Нарвы 26 июля 1944 года, в </a:t>
            </a:r>
            <a:r>
              <a:rPr lang="ru-RU" sz="2400" b="0" strike="noStrike" spc="-1" dirty="0" err="1">
                <a:solidFill>
                  <a:srgbClr val="000000"/>
                </a:solidFill>
                <a:latin typeface="Arial"/>
              </a:rPr>
              <a:t>Таллинской</a:t>
            </a:r>
            <a:r>
              <a:rPr lang="ru-RU" sz="2400" b="0" strike="noStrike" spc="-1" dirty="0">
                <a:solidFill>
                  <a:srgbClr val="000000"/>
                </a:solidFill>
                <a:latin typeface="Arial"/>
              </a:rPr>
              <a:t> наступательной операции и в </a:t>
            </a:r>
            <a:r>
              <a:rPr lang="ru-RU" sz="2400" b="0" strike="noStrike" spc="-1" dirty="0" err="1">
                <a:solidFill>
                  <a:srgbClr val="000000"/>
                </a:solidFill>
                <a:latin typeface="Arial"/>
              </a:rPr>
              <a:t>Моонзундской</a:t>
            </a:r>
            <a:r>
              <a:rPr lang="ru-RU" sz="2400" b="0" strike="noStrike" spc="-1" dirty="0">
                <a:solidFill>
                  <a:srgbClr val="000000"/>
                </a:solidFill>
                <a:latin typeface="Arial"/>
              </a:rPr>
              <a:t> десантной операции. Там в ноябре 1944 года дивизия завершила свой боевой путь. Далее вплоть до лета 1945 года она несла противодесантную службу на </a:t>
            </a:r>
            <a:r>
              <a:rPr lang="ru-RU" sz="2400" b="0" strike="noStrike" spc="-1" dirty="0" err="1">
                <a:solidFill>
                  <a:srgbClr val="000000"/>
                </a:solidFill>
                <a:latin typeface="Arial"/>
              </a:rPr>
              <a:t>Моонзундском</a:t>
            </a:r>
            <a:r>
              <a:rPr lang="ru-RU" sz="2400" b="0" strike="noStrike" spc="-1" dirty="0">
                <a:solidFill>
                  <a:srgbClr val="000000"/>
                </a:solidFill>
                <a:latin typeface="Arial"/>
              </a:rPr>
              <a:t> архипелаге Эстонской ССР.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После </a:t>
            </a:r>
            <a:r>
              <a:rPr lang="ru-RU" sz="2400" b="0" strike="noStrike" spc="-1" dirty="0">
                <a:solidFill>
                  <a:srgbClr val="000000"/>
                </a:solidFill>
                <a:latin typeface="Arial"/>
              </a:rPr>
              <a:t>войны продолжил службу. Командовал той же дивизией, в мае 1946 года назначен командиром 29-й гвардейской стрелковой дивизии, в июле 1946 — командиром 8-й гвардейской стрелковой </a:t>
            </a:r>
            <a:r>
              <a:rPr lang="ru-RU" sz="2400" b="0" strike="noStrike" spc="-1" dirty="0" err="1">
                <a:solidFill>
                  <a:srgbClr val="000000"/>
                </a:solidFill>
                <a:latin typeface="Arial"/>
              </a:rPr>
              <a:t>Панфиловской</a:t>
            </a:r>
            <a:r>
              <a:rPr lang="ru-RU" sz="2400" b="0" strike="noStrike" spc="-1" dirty="0">
                <a:solidFill>
                  <a:srgbClr val="000000"/>
                </a:solidFill>
                <a:latin typeface="Arial"/>
              </a:rPr>
              <a:t> дивизии. В декабре 1946 года убыл на учёбу.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1948 году окончил Высшую военную академию имени К.Е. Ворошилова. С декабря 1948 года служил в ней же старшим преподавателем. С января 1953 года — заместитель командира 9-го стрелкового корпуса в Группе советских оккупационных войск в Германии, в феврале 1954 года назначен командиром этого корпуса. С июня 1956 года служил заместителем начальника по учебной и научной работе Высших офицерских курсов «Выстрел». В декабре 1961 года генерал-лейтенант П.Л. Романенко уволен в запас.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Скончался </a:t>
            </a:r>
            <a:r>
              <a:rPr lang="ru-RU" sz="2400" b="0" strike="noStrike" spc="-1" dirty="0">
                <a:solidFill>
                  <a:srgbClr val="000000"/>
                </a:solidFill>
                <a:latin typeface="Arial"/>
              </a:rPr>
              <a:t>в Москве в 1985 году, похоронен на Кунцевском кладбище. Награжден орденом Ленина, тремя орденами Красного Знамени, орденами Александра Невского, Красной Звезды, медалями. Почетный гражданин города Нарва (Эстония). Именем Героя названа улица в Ропше. Его имя выбито на памятном знаке «Пограничникам всех времен» в городе Сумы.</a:t>
            </a:r>
            <a:endParaRPr lang="ru-RU" sz="2400" b="0" strike="noStrike" spc="-1" dirty="0">
              <a:solidFill>
                <a:srgbClr val="FFFFFF"/>
              </a:solidFill>
              <a:latin typeface="Arial"/>
            </a:endParaRPr>
          </a:p>
          <a:p>
            <a:pPr marL="432000" indent="-324000">
              <a:spcAft>
                <a:spcPts val="1063"/>
              </a:spcAft>
              <a:buClr>
                <a:srgbClr val="FFFFFF"/>
              </a:buClr>
              <a:buSzPct val="45000"/>
              <a:buFont typeface="Wingdings" charset="2"/>
              <a:buChar char=""/>
            </a:pP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5372250ea1bed91fa7e64b195d4ef99d.jpg"/>
          <p:cNvPicPr>
            <a:picLocks noChangeAspect="1"/>
          </p:cNvPicPr>
          <p:nvPr/>
        </p:nvPicPr>
        <p:blipFill>
          <a:blip r:embed="rId2"/>
          <a:stretch>
            <a:fillRect/>
          </a:stretch>
        </p:blipFill>
        <p:spPr>
          <a:xfrm>
            <a:off x="1230312" y="692150"/>
            <a:ext cx="7620000" cy="428625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Shape 1"/>
          <p:cNvSpPr txBox="1"/>
          <p:nvPr/>
        </p:nvSpPr>
        <p:spPr>
          <a:xfrm>
            <a:off x="682594" y="504000"/>
            <a:ext cx="8407406" cy="4752000"/>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начале июля 1941 года направлен на Западный фронт под город Оршу. В августе-сентябре 1941 года в Ярославской области была сформирована 328-я стрелковая дивизия (с мая 1942 года — 31-я гвардейская дивизия) в составе которой П.А. </a:t>
            </a:r>
            <a:r>
              <a:rPr lang="ru-RU" sz="2400" b="0" strike="noStrike" spc="-1" dirty="0" err="1">
                <a:solidFill>
                  <a:srgbClr val="000000"/>
                </a:solidFill>
                <a:latin typeface="Arial"/>
              </a:rPr>
              <a:t>Лещенко</a:t>
            </a:r>
            <a:r>
              <a:rPr lang="ru-RU" sz="2400" b="0" strike="noStrike" spc="-1" dirty="0">
                <a:solidFill>
                  <a:srgbClr val="000000"/>
                </a:solidFill>
                <a:latin typeface="Arial"/>
              </a:rPr>
              <a:t> прошёл боевой путь с начала в должности заместителя командира, а с апреля 1943 года — в должности командира 95-го гвардейского стрелкового полка.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13 </a:t>
            </a:r>
            <a:r>
              <a:rPr lang="ru-RU" sz="2400" b="0" strike="noStrike" spc="-1" dirty="0">
                <a:solidFill>
                  <a:srgbClr val="000000"/>
                </a:solidFill>
                <a:latin typeface="Arial"/>
              </a:rPr>
              <a:t>июля 1944 года умело организовал форсирование реки Неман под городом Алитус на территории Литвы. Его полк первым захватил и удержал плацдарм на левом берегу реки. За головным батальоном П.А. </a:t>
            </a:r>
            <a:r>
              <a:rPr lang="ru-RU" sz="2400" b="0" strike="noStrike" spc="-1" dirty="0" err="1">
                <a:solidFill>
                  <a:srgbClr val="000000"/>
                </a:solidFill>
                <a:latin typeface="Arial"/>
              </a:rPr>
              <a:t>Лещенко</a:t>
            </a:r>
            <a:r>
              <a:rPr lang="ru-RU" sz="2400" b="0" strike="noStrike" spc="-1" dirty="0">
                <a:solidFill>
                  <a:srgbClr val="000000"/>
                </a:solidFill>
                <a:latin typeface="Arial"/>
              </a:rPr>
              <a:t> переправился на плацдарм и возглавил бои по отражению вражеских контратак и бои за расширение плацдарма.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Указом </a:t>
            </a:r>
            <a:r>
              <a:rPr lang="ru-RU" sz="2400" b="0" strike="noStrike" spc="-1" dirty="0">
                <a:solidFill>
                  <a:srgbClr val="000000"/>
                </a:solidFill>
                <a:latin typeface="Arial"/>
              </a:rPr>
              <a:t>Президиума Верховного Совета СССР от 24 марта 1945 года за мужество и героизм, проявленные при форсировании Немана и удержании плацдарма на его западном берегу гвардии подполковнику </a:t>
            </a:r>
            <a:r>
              <a:rPr lang="ru-RU" sz="2400" b="0" strike="noStrike" spc="-1" dirty="0" err="1">
                <a:solidFill>
                  <a:srgbClr val="000000"/>
                </a:solidFill>
                <a:latin typeface="Arial"/>
              </a:rPr>
              <a:t>Лещенко</a:t>
            </a:r>
            <a:r>
              <a:rPr lang="ru-RU" sz="2400" b="0" strike="noStrike" spc="-1" dirty="0">
                <a:solidFill>
                  <a:srgbClr val="000000"/>
                </a:solidFill>
                <a:latin typeface="Arial"/>
              </a:rPr>
              <a:t> Павлу Афанасьевичу присвоено звание Героя Советского Союза с вручением ордена Ленина и медали «Золотая Звезда».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После </a:t>
            </a:r>
            <a:r>
              <a:rPr lang="ru-RU" sz="2400" b="0" strike="noStrike" spc="-1" dirty="0">
                <a:solidFill>
                  <a:srgbClr val="000000"/>
                </a:solidFill>
                <a:latin typeface="Arial"/>
              </a:rPr>
              <a:t>войны окончил курсы усовершенствования офицерского состава при Военной академии имени М.В. Фрунзе, после чего продолжил службу в Советской Армии в качестве преподавателя Уфимского пехотного училища.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С </a:t>
            </a:r>
            <a:r>
              <a:rPr lang="ru-RU" sz="2400" b="0" strike="noStrike" spc="-1" dirty="0">
                <a:solidFill>
                  <a:srgbClr val="000000"/>
                </a:solidFill>
                <a:latin typeface="Arial"/>
              </a:rPr>
              <a:t>октября 1949 года работал старшим преподавателем военной кафедры Уральского лесотехнического института в Свердловске. С января 1955 года полковник П.А. </a:t>
            </a:r>
            <a:r>
              <a:rPr lang="ru-RU" sz="2400" b="0" strike="noStrike" spc="-1" dirty="0" err="1">
                <a:solidFill>
                  <a:srgbClr val="000000"/>
                </a:solidFill>
                <a:latin typeface="Arial"/>
              </a:rPr>
              <a:t>Лещенко</a:t>
            </a:r>
            <a:r>
              <a:rPr lang="ru-RU" sz="2400" b="0" strike="noStrike" spc="-1" dirty="0">
                <a:solidFill>
                  <a:srgbClr val="000000"/>
                </a:solidFill>
                <a:latin typeface="Arial"/>
              </a:rPr>
              <a:t> — в запасе.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течение нескольких лет работал председателем Свердловского городского общества охотников и рыболовов, активно участвовал в военно-патриотическом воспитании молодёжи.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Награжден </a:t>
            </a:r>
            <a:r>
              <a:rPr lang="ru-RU" sz="2400" b="0" strike="noStrike" spc="-1" dirty="0">
                <a:solidFill>
                  <a:srgbClr val="000000"/>
                </a:solidFill>
                <a:latin typeface="Arial"/>
              </a:rPr>
              <a:t>2 орденами Ленина, 3 орденами Красного Знамени, орденами Суворова 3-й степени, Отечественной войны 1-й степени, 2 орденами Красной Звезды, медалями.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Умер </a:t>
            </a:r>
            <a:r>
              <a:rPr lang="ru-RU" sz="2400" b="0" strike="noStrike" spc="-1" dirty="0">
                <a:solidFill>
                  <a:srgbClr val="000000"/>
                </a:solidFill>
                <a:latin typeface="Arial"/>
              </a:rPr>
              <a:t>21 ноября 1984 года. Похоронен на </a:t>
            </a:r>
            <a:r>
              <a:rPr lang="ru-RU" sz="2400" b="0" strike="noStrike" spc="-1" dirty="0" err="1">
                <a:solidFill>
                  <a:srgbClr val="000000"/>
                </a:solidFill>
                <a:latin typeface="Arial"/>
              </a:rPr>
              <a:t>Широкореченском</a:t>
            </a:r>
            <a:r>
              <a:rPr lang="ru-RU" sz="2400" b="0" strike="noStrike" spc="-1" dirty="0">
                <a:solidFill>
                  <a:srgbClr val="000000"/>
                </a:solidFill>
                <a:latin typeface="Arial"/>
              </a:rPr>
              <a:t> кладбище в Екатеринбурге. </a:t>
            </a: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Shape 1"/>
          <p:cNvSpPr txBox="1"/>
          <p:nvPr/>
        </p:nvSpPr>
        <p:spPr>
          <a:xfrm>
            <a:off x="936000" y="360000"/>
            <a:ext cx="8136000" cy="79200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Лагутин Василий Николаевич</a:t>
            </a:r>
          </a:p>
        </p:txBody>
      </p:sp>
      <p:pic>
        <p:nvPicPr>
          <p:cNvPr id="54" name="Рисунок 53"/>
          <p:cNvPicPr/>
          <p:nvPr/>
        </p:nvPicPr>
        <p:blipFill>
          <a:blip r:embed="rId2"/>
          <a:stretch/>
        </p:blipFill>
        <p:spPr>
          <a:xfrm>
            <a:off x="936000" y="1224000"/>
            <a:ext cx="2599200" cy="3600000"/>
          </a:xfrm>
          <a:prstGeom prst="rect">
            <a:avLst/>
          </a:prstGeom>
          <a:ln>
            <a:noFill/>
          </a:ln>
        </p:spPr>
      </p:pic>
      <p:sp>
        <p:nvSpPr>
          <p:cNvPr id="55" name="TextShape 2"/>
          <p:cNvSpPr txBox="1"/>
          <p:nvPr/>
        </p:nvSpPr>
        <p:spPr>
          <a:xfrm>
            <a:off x="3468676" y="1008000"/>
            <a:ext cx="5747324" cy="4248000"/>
          </a:xfrm>
          <a:prstGeom prst="rect">
            <a:avLst/>
          </a:prstGeom>
          <a:noFill/>
          <a:ln>
            <a:noFill/>
          </a:ln>
        </p:spPr>
        <p:txBody>
          <a:bodyPr lIns="0" tIns="0" rIns="0" bIns="0">
            <a:normAutofit fontScale="55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Лагутин </a:t>
            </a:r>
            <a:r>
              <a:rPr lang="ru-RU" sz="2400" b="0" strike="noStrike" spc="-1" dirty="0">
                <a:solidFill>
                  <a:srgbClr val="000000"/>
                </a:solidFill>
                <a:latin typeface="Arial"/>
              </a:rPr>
              <a:t>Василий Николаевич - командир танкового батальона 21-й гвардейской танковой бригады (5-й гвардейский танковый корпус, 38-я армия, 1-й Украинский фронт), гвардии капитан. Родился 28 августа 1913 г. в с. Константиновском ныне Петровского района Ставропольского края в крестьянской семье. Окончил 6 классов. Работал кузнецом в городе Грозном. Призван в армию в 1935 году. Участвовал в боевых действиях с японскими войсками на реке Халхин-Гол (Монгольская Народная Республика) в 1939 году. За отличие в боях награжден орденом Красного Знамени.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Окончил </a:t>
            </a:r>
            <a:r>
              <a:rPr lang="ru-RU" sz="2400" b="0" strike="noStrike" spc="-1" dirty="0">
                <a:solidFill>
                  <a:srgbClr val="000000"/>
                </a:solidFill>
                <a:latin typeface="Arial"/>
              </a:rPr>
              <a:t>курсы младших лейтенантов в Иркутске в 1940 году. Перед Великой Отечественной войной служил в Одесском военном округе, в 11-й танковой дивизии 2-го механизированного корпуса. Во время войны в боевых действиях принимал участие с июня 1941 года. Сражался на Южном и Кавказском фронтах, участвовал в обороне Одессы и Севастополя. В апреле 1942 г. окончил курсы усовершенствования командного состава (КУКС), в июле - октябре 1942 г. воевал в составе 137-й танковой бригады 64-й армии на Сталинградском фронте. За отличие в боях на подступах к Сталинграду награжден орденом Отечественной войны 2-й степени. В составе 69-й танковой бригады 66-й армии, а затем 4-го танкового корпуса участвовал с октября 1942 по февраль 1943 г. на Донском, Юго-Западном, снова Донском фронтах в обороне Сталинграда, контрнаступлении, окружении и уничтожении группировки вражеских войск под Сталинградом.</a:t>
            </a: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611156" y="3263903"/>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Shape 1"/>
          <p:cNvSpPr txBox="1"/>
          <p:nvPr/>
        </p:nvSpPr>
        <p:spPr>
          <a:xfrm>
            <a:off x="468280" y="334945"/>
            <a:ext cx="8858312" cy="5072097"/>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7 февраля 1943 г. 4-й танковый корпус был преобразован в 5-й гвардейский, 69-я танковая бригада - в 21-ю гвардейскую. В составе этой бригады воевал до конца своей боевой деятельности - на Воронежском, 1 -м, 2-м, 3-м, снова 2-м Украинских фронтах. Особо отличился во время Киевской наступательной операции после освобождения Киева, в ходе боев в составе 38-й армии на территории Киевской области. Во главе группы из 14 легких танков Т-70 11 ноября 1943 года совершил рейд в тыл противника на расстояние до 20 километров и ворвался в село </a:t>
            </a:r>
            <a:r>
              <a:rPr lang="ru-RU" sz="2400" b="0" strike="noStrike" spc="-1" dirty="0" err="1">
                <a:solidFill>
                  <a:srgbClr val="000000"/>
                </a:solidFill>
                <a:latin typeface="Arial"/>
              </a:rPr>
              <a:t>Саливонки</a:t>
            </a:r>
            <a:r>
              <a:rPr lang="ru-RU" sz="2400" b="0" strike="noStrike" spc="-1" dirty="0">
                <a:solidFill>
                  <a:srgbClr val="000000"/>
                </a:solidFill>
                <a:latin typeface="Arial"/>
              </a:rPr>
              <a:t> (Васильковский район), где располагались артиллерийский полк, до дивизии пехоты и несколько десятков танков противника. Пользуясь внезапностью, группа уничтожила до 400 солдат и офицеров, 14 пушек, до 60 повозок с военным грузом, до 45 колесных машин. В ходе боя вместе с танками был окружен и в течение ночи вел неравный бой с танками и артиллерией противника. Когда его танк был подбит, а сам он был ранен, в пешем строю вместе с четырьмя танкистами защищался от наседавших врагов стрелковым оружием. С тремя ранеными вышел из тыла противника.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Указом Президиума Верховного Совета СССР от 24 апреля 1944 года за умелое выполнение заданий командования, проявленные при этом мужество и отвагу Лагутину Василию Николаевичу присвоено звание Героя Советского Союза с вручением ордена Ленина и медали «Золотая Звезда». </a:t>
            </a:r>
            <a:endParaRPr lang="ru-RU" sz="2400" b="0" strike="noStrike" spc="-1" dirty="0">
              <a:solidFill>
                <a:srgbClr val="FFFFFF"/>
              </a:solidFill>
              <a:latin typeface="Arial"/>
            </a:endParaRPr>
          </a:p>
          <a:p>
            <a:pPr marL="432000" indent="-324000" algn="just">
              <a:spcAft>
                <a:spcPts val="1063"/>
              </a:spcAft>
              <a:buClr>
                <a:srgbClr val="FFFFFF"/>
              </a:buClr>
              <a:buSzPct val="45000"/>
              <a:buFont typeface="Wingdings" charset="2"/>
              <a:buChar char=""/>
            </a:pPr>
            <a:r>
              <a:rPr lang="ru-RU" sz="2400" b="0" strike="noStrike" spc="-1" dirty="0">
                <a:solidFill>
                  <a:srgbClr val="000000"/>
                </a:solidFill>
                <a:latin typeface="Arial"/>
              </a:rPr>
              <a:t>В дальнейшем участвовал в освобождении Правобережной Украины, Молдавии, Румынии, Венгрии. Во время Будапештской наступательной операции в бою 22 ноября 1944 года на дальних подступах к Будапешту гвардии майор В.Н. Лагутин был тяжело ранен и госпитализирован. Длительное лечение не позволило ему больше принимать участие в боевых действиях. После войны В.Н. Лагутин - в запасе. Жил и работал в Самаркандской области (ныне Республика Узбекистан). Затем переехал в город Чарджоу (ныне Республика Туркменистан). Скончался 3 ноября 1981 года. Награжден орденами Ленина, Красного Знамени, Отечественной войны 2-й степени, медалями.</a:t>
            </a:r>
            <a:endParaRPr lang="ru-RU" sz="2400" b="0" strike="noStrike" spc="-1" dirty="0">
              <a:solidFill>
                <a:srgbClr val="FFFFFF"/>
              </a:solidFill>
              <a:latin typeface="Arial"/>
            </a:endParaRPr>
          </a:p>
          <a:p>
            <a:pPr marL="432000" indent="-324000">
              <a:spcAft>
                <a:spcPts val="1063"/>
              </a:spcAft>
              <a:buClr>
                <a:srgbClr val="FFFFFF"/>
              </a:buClr>
              <a:buSzPct val="45000"/>
              <a:buFont typeface="Wingdings" charset="2"/>
              <a:buChar char=""/>
            </a:pP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Shape 1"/>
          <p:cNvSpPr txBox="1"/>
          <p:nvPr/>
        </p:nvSpPr>
        <p:spPr>
          <a:xfrm>
            <a:off x="1008000" y="332280"/>
            <a:ext cx="8064000" cy="819720"/>
          </a:xfrm>
          <a:prstGeom prst="rect">
            <a:avLst/>
          </a:prstGeom>
          <a:noFill/>
          <a:ln>
            <a:noFill/>
          </a:ln>
        </p:spPr>
        <p:txBody>
          <a:bodyPr lIns="0" tIns="0" rIns="0" bIns="0" anchor="ctr">
            <a:normAutofit/>
          </a:bodyPr>
          <a:lstStyle/>
          <a:p>
            <a:pPr algn="ctr"/>
            <a:r>
              <a:rPr lang="ru-RU" sz="3300" b="1" strike="noStrike" spc="-1" dirty="0">
                <a:solidFill>
                  <a:schemeClr val="accent2">
                    <a:lumMod val="50000"/>
                  </a:schemeClr>
                </a:solidFill>
                <a:latin typeface="Arial"/>
              </a:rPr>
              <a:t>Харченко Павел Иванович</a:t>
            </a:r>
          </a:p>
        </p:txBody>
      </p:sp>
      <p:pic>
        <p:nvPicPr>
          <p:cNvPr id="58" name="Рисунок 57"/>
          <p:cNvPicPr/>
          <p:nvPr/>
        </p:nvPicPr>
        <p:blipFill>
          <a:blip r:embed="rId2"/>
          <a:stretch/>
        </p:blipFill>
        <p:spPr>
          <a:xfrm>
            <a:off x="1057320" y="1152000"/>
            <a:ext cx="2470680" cy="3600000"/>
          </a:xfrm>
          <a:prstGeom prst="rect">
            <a:avLst/>
          </a:prstGeom>
          <a:ln>
            <a:noFill/>
          </a:ln>
        </p:spPr>
      </p:pic>
      <p:sp>
        <p:nvSpPr>
          <p:cNvPr id="59" name="TextShape 2"/>
          <p:cNvSpPr txBox="1"/>
          <p:nvPr/>
        </p:nvSpPr>
        <p:spPr>
          <a:xfrm>
            <a:off x="3611552" y="1192201"/>
            <a:ext cx="5357850" cy="3816000"/>
          </a:xfrm>
          <a:prstGeom prst="rect">
            <a:avLst/>
          </a:prstGeom>
          <a:noFill/>
          <a:ln>
            <a:noFill/>
          </a:ln>
        </p:spPr>
        <p:txBody>
          <a:bodyPr lIns="0" tIns="0" rIns="0" bIns="0">
            <a:normAutofit fontScale="625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Харченко </a:t>
            </a:r>
            <a:r>
              <a:rPr lang="ru-RU" sz="2400" b="0" strike="noStrike" spc="-1" dirty="0">
                <a:solidFill>
                  <a:srgbClr val="000000"/>
                </a:solidFill>
                <a:latin typeface="Arial"/>
              </a:rPr>
              <a:t>Павел Иванович - командир взвода роты автоматчиков 248-го стрелкового полка (31-я Сталинградская стрелковая дивизия, 52-я армия,  2-й Украинский фронт), лейтенант. Родился 12 января 1903г. в с. Петровском (ныне г. Светлоград Ставропольского края). Работал в домашнем хозяйстве. С 1925 по 1927г. проходил действительную воинскую службу в Красной армии. В 1932г. окончил Ставропольскую советско-партийную школу.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В </a:t>
            </a:r>
            <a:r>
              <a:rPr lang="ru-RU" sz="2400" b="0" strike="noStrike" spc="-1" dirty="0">
                <a:solidFill>
                  <a:srgbClr val="000000"/>
                </a:solidFill>
                <a:latin typeface="Arial"/>
              </a:rPr>
              <a:t>1940г. окончил курсы усовершенствования командного состава запаса. Повторно призван в 1941г. В действующей армии - с марта 1943 г. Воевал на </a:t>
            </a:r>
            <a:r>
              <a:rPr lang="ru-RU" sz="2400" b="0" strike="noStrike" spc="-1" dirty="0" err="1">
                <a:solidFill>
                  <a:srgbClr val="000000"/>
                </a:solidFill>
                <a:latin typeface="Arial"/>
              </a:rPr>
              <a:t>Северо-Кавказском</a:t>
            </a:r>
            <a:r>
              <a:rPr lang="ru-RU" sz="2400" b="0" strike="noStrike" spc="-1" dirty="0">
                <a:solidFill>
                  <a:srgbClr val="000000"/>
                </a:solidFill>
                <a:latin typeface="Arial"/>
              </a:rPr>
              <a:t>, Юго-Западном, Степном (с 20 октября 1943 г. - 2-й Украинский) и   1-м Украинском фронтах. Принимал участие в битве за Кавказ, освобождении Левобережной Украины. </a:t>
            </a:r>
            <a:endParaRPr lang="ru-RU" sz="2400" b="0" strike="noStrike" spc="-1" dirty="0">
              <a:solidFill>
                <a:srgbClr val="FFFFFF"/>
              </a:solidFill>
              <a:latin typeface="Arial"/>
            </a:endParaRPr>
          </a:p>
          <a:p>
            <a:pPr marL="432000" indent="-324000">
              <a:spcAft>
                <a:spcPts val="1063"/>
              </a:spcAft>
              <a:buClr>
                <a:srgbClr val="FFFFFF"/>
              </a:buClr>
              <a:buSzPct val="45000"/>
              <a:buFont typeface="Wingdings" charset="2"/>
              <a:buChar char=""/>
            </a:pPr>
            <a:endParaRPr lang="ru-RU" sz="2400" b="0" strike="noStrike" spc="-1" dirty="0">
              <a:solidFill>
                <a:srgbClr val="FFFFFF"/>
              </a:solidFill>
              <a:latin typeface="Arial"/>
            </a:endParaRPr>
          </a:p>
        </p:txBody>
      </p:sp>
      <p:pic>
        <p:nvPicPr>
          <p:cNvPr id="5" name="Рисунок 4" descr="s1200.jpg"/>
          <p:cNvPicPr>
            <a:picLocks noChangeAspect="1"/>
          </p:cNvPicPr>
          <p:nvPr/>
        </p:nvPicPr>
        <p:blipFill>
          <a:blip r:embed="rId3" cstate="print">
            <a:clrChange>
              <a:clrFrom>
                <a:srgbClr val="FEFEFE"/>
              </a:clrFrom>
              <a:clrTo>
                <a:srgbClr val="FEFEFE">
                  <a:alpha val="0"/>
                </a:srgbClr>
              </a:clrTo>
            </a:clrChange>
          </a:blip>
          <a:stretch>
            <a:fillRect/>
          </a:stretch>
        </p:blipFill>
        <p:spPr>
          <a:xfrm>
            <a:off x="611156" y="3263903"/>
            <a:ext cx="1183576" cy="1928826"/>
          </a:xfrm>
          <a:prstGeom prst="rect">
            <a:avLst/>
          </a:prstGeom>
        </p:spPr>
      </p:pic>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Shape 1"/>
          <p:cNvSpPr txBox="1"/>
          <p:nvPr/>
        </p:nvSpPr>
        <p:spPr>
          <a:xfrm>
            <a:off x="754032" y="431999"/>
            <a:ext cx="8335968" cy="4975044"/>
          </a:xfrm>
          <a:prstGeom prst="rect">
            <a:avLst/>
          </a:prstGeom>
          <a:noFill/>
          <a:ln>
            <a:noFill/>
          </a:ln>
        </p:spPr>
        <p:txBody>
          <a:bodyPr lIns="0" tIns="0" rIns="0" bIns="0">
            <a:normAutofit fontScale="70000" lnSpcReduction="20000"/>
          </a:bodyPr>
          <a:lstStyle/>
          <a:p>
            <a:pPr marL="432000" indent="-324000" algn="just">
              <a:spcAft>
                <a:spcPts val="1063"/>
              </a:spcAft>
              <a:buClr>
                <a:srgbClr val="FFFFFF"/>
              </a:buClr>
              <a:buSzPct val="45000"/>
            </a:pPr>
            <a:r>
              <a:rPr lang="ru-RU" sz="2400" b="0" strike="noStrike" spc="-1" dirty="0" smtClean="0">
                <a:solidFill>
                  <a:srgbClr val="000000"/>
                </a:solidFill>
                <a:latin typeface="Arial"/>
              </a:rPr>
              <a:t>	Особо </a:t>
            </a:r>
            <a:r>
              <a:rPr lang="ru-RU" sz="2400" b="0" strike="noStrike" spc="-1" dirty="0">
                <a:solidFill>
                  <a:srgbClr val="000000"/>
                </a:solidFill>
                <a:latin typeface="Arial"/>
              </a:rPr>
              <a:t>отличился в боях на подступах к Днепру, форсировании реки и расширении плацдарма. В ходе выдвижения полка П.И. Харченко, находясь в головной походной заставе, при встрече с противником действовал смело и решительно, сбивая вражеские заслоны и обеспечивая развертывание полка в боевой порядок. Форсировав р. Днепр в ночь на 27 сентября 1943г. в районе с. </a:t>
            </a:r>
            <a:r>
              <a:rPr lang="ru-RU" sz="2400" b="0" strike="noStrike" spc="-1" dirty="0" err="1">
                <a:solidFill>
                  <a:srgbClr val="000000"/>
                </a:solidFill>
                <a:latin typeface="Arial"/>
              </a:rPr>
              <a:t>Сошиновка</a:t>
            </a:r>
            <a:r>
              <a:rPr lang="ru-RU" sz="2400" b="0" strike="noStrike" spc="-1" dirty="0">
                <a:solidFill>
                  <a:srgbClr val="000000"/>
                </a:solidFill>
                <a:latin typeface="Arial"/>
              </a:rPr>
              <a:t> (ныне Днепропетровской области, Украина), взвод П.И. Харченко захватил участок берега и обеспечил переправу остальных подразделений с малыми потерями. В ходе боев за расширение плацдарма П.И. Харченко был дважды ранен, но не покинул поля боя и продолжал управлять подразделениями. </a:t>
            </a:r>
            <a:endParaRPr lang="ru-RU" sz="2400" b="0" strike="noStrike" spc="-1" dirty="0">
              <a:solidFill>
                <a:srgbClr val="FFFFFF"/>
              </a:solidFill>
              <a:latin typeface="Arial"/>
            </a:endParaRPr>
          </a:p>
          <a:p>
            <a:pPr marL="432000" indent="-324000" algn="just">
              <a:spcAft>
                <a:spcPts val="1063"/>
              </a:spcAft>
              <a:buClr>
                <a:srgbClr val="FFFFFF"/>
              </a:buClr>
              <a:buSzPct val="45000"/>
            </a:pPr>
            <a:r>
              <a:rPr lang="ru-RU" sz="2400" b="0" strike="noStrike" spc="-1" dirty="0" smtClean="0">
                <a:solidFill>
                  <a:srgbClr val="000000"/>
                </a:solidFill>
                <a:latin typeface="Arial"/>
              </a:rPr>
              <a:t>	Указом </a:t>
            </a:r>
            <a:r>
              <a:rPr lang="ru-RU" sz="2400" b="0" strike="noStrike" spc="-1" dirty="0">
                <a:solidFill>
                  <a:srgbClr val="000000"/>
                </a:solidFill>
                <a:latin typeface="Arial"/>
              </a:rPr>
              <a:t>Президиума Верховного Совета СССР от 22 февраля 1944г. за образцовое выполнение боевых заданий командования на фронте борьбы с немецкими захватчиками и проявленные при этом отвагу и геройство лейтенанту Харченко Павлу Ивановичу присвоено звание Героя Советского Союза с вручением ордена Ленина и медали «Золотая Звезда». В дальнейшем принимал участие в </a:t>
            </a:r>
            <a:r>
              <a:rPr lang="ru-RU" sz="2400" b="0" strike="noStrike" spc="-1" dirty="0" err="1">
                <a:solidFill>
                  <a:srgbClr val="000000"/>
                </a:solidFill>
                <a:latin typeface="Arial"/>
              </a:rPr>
              <a:t>Корсунь-Шевченковской</a:t>
            </a:r>
            <a:r>
              <a:rPr lang="ru-RU" sz="2400" b="0" strike="noStrike" spc="-1" dirty="0">
                <a:solidFill>
                  <a:srgbClr val="000000"/>
                </a:solidFill>
                <a:latin typeface="Arial"/>
              </a:rPr>
              <a:t>, </a:t>
            </a:r>
            <a:r>
              <a:rPr lang="ru-RU" sz="2400" b="0" strike="noStrike" spc="-1" dirty="0" err="1">
                <a:solidFill>
                  <a:srgbClr val="000000"/>
                </a:solidFill>
                <a:latin typeface="Arial"/>
              </a:rPr>
              <a:t>Уманско-Ботошанской</a:t>
            </a:r>
            <a:r>
              <a:rPr lang="ru-RU" sz="2400" b="0" strike="noStrike" spc="-1" dirty="0">
                <a:solidFill>
                  <a:srgbClr val="000000"/>
                </a:solidFill>
                <a:latin typeface="Arial"/>
              </a:rPr>
              <a:t>, Ясско-Кишиневской, </a:t>
            </a:r>
            <a:r>
              <a:rPr lang="ru-RU" sz="2400" b="0" strike="noStrike" spc="-1" dirty="0" err="1">
                <a:solidFill>
                  <a:srgbClr val="000000"/>
                </a:solidFill>
                <a:latin typeface="Arial"/>
              </a:rPr>
              <a:t>Сандомирско-Силезской</a:t>
            </a:r>
            <a:r>
              <a:rPr lang="ru-RU" sz="2400" b="0" strike="noStrike" spc="-1" dirty="0">
                <a:solidFill>
                  <a:srgbClr val="000000"/>
                </a:solidFill>
                <a:latin typeface="Arial"/>
              </a:rPr>
              <a:t>, </a:t>
            </a:r>
            <a:r>
              <a:rPr lang="ru-RU" sz="2400" b="0" strike="noStrike" spc="-1" dirty="0" err="1">
                <a:solidFill>
                  <a:srgbClr val="000000"/>
                </a:solidFill>
                <a:latin typeface="Arial"/>
              </a:rPr>
              <a:t>Нижнесилезской</a:t>
            </a:r>
            <a:r>
              <a:rPr lang="ru-RU" sz="2400" b="0" strike="noStrike" spc="-1" dirty="0">
                <a:solidFill>
                  <a:srgbClr val="000000"/>
                </a:solidFill>
                <a:latin typeface="Arial"/>
              </a:rPr>
              <a:t>, Берлинской и Пражской наступательных операциях. С 1945г. старший лейтенант П.И. Харченко - в запасе. Вернулся на родину - в              с. Петровское (с 1965г. – г. Светлоград) Ставропольского края. Работал управляющим учреждения «</a:t>
            </a:r>
            <a:r>
              <a:rPr lang="ru-RU" sz="2400" b="0" strike="noStrike" spc="-1" dirty="0" err="1">
                <a:solidFill>
                  <a:srgbClr val="000000"/>
                </a:solidFill>
                <a:latin typeface="Arial"/>
              </a:rPr>
              <a:t>Зооветснаб</a:t>
            </a:r>
            <a:r>
              <a:rPr lang="ru-RU" sz="2400" b="0" strike="noStrike" spc="-1" dirty="0">
                <a:solidFill>
                  <a:srgbClr val="000000"/>
                </a:solidFill>
                <a:latin typeface="Arial"/>
              </a:rPr>
              <a:t>». Умер 19 января 1971г. Награжден орденами Ленина, Красной Звезды, медалями.</a:t>
            </a:r>
            <a:endParaRPr lang="ru-RU" sz="2400" b="0" strike="noStrike" spc="-1" dirty="0">
              <a:solidFill>
                <a:srgbClr val="FFFFFF"/>
              </a:solidFill>
              <a:latin typeface="Arial"/>
            </a:endParaRPr>
          </a:p>
          <a:p>
            <a:pPr marL="432000" indent="-324000">
              <a:spcAft>
                <a:spcPts val="1063"/>
              </a:spcAft>
              <a:buClr>
                <a:srgbClr val="FFFFFF"/>
              </a:buClr>
              <a:buSzPct val="45000"/>
              <a:buFont typeface="Wingdings" charset="2"/>
              <a:buChar char=""/>
            </a:pPr>
            <a:endParaRPr lang="ru-RU" sz="2400" b="0" strike="noStrike" spc="-1" dirty="0">
              <a:solidFill>
                <a:srgbClr val="FFFFFF"/>
              </a:solidFill>
              <a:latin typeface="Arial"/>
            </a:endParaRPr>
          </a:p>
        </p:txBody>
      </p:sp>
    </p:spTree>
  </p:cSld>
  <p:clrMapOvr>
    <a:masterClrMapping/>
  </p:clrMapOvr>
  <mc:AlternateContent xmlns:mc="http://schemas.openxmlformats.org/markup-compatibility/2006">
    <mc:Choice xmlns:p15="http://schemas.microsoft.com/office/powerpoint/2012/main"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467</TotalTime>
  <Words>1916</Words>
  <Application>LibreOffice/6.2.8.2$Linux_x86 LibreOffice_project/20$Build-2</Application>
  <PresentationFormat>Произвольный</PresentationFormat>
  <Paragraphs>201</Paragraphs>
  <Slides>41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Sunset</dc:title>
  <dc:subject/>
  <dc:creator/>
  <dc:description/>
  <cp:lastModifiedBy>kabanova</cp:lastModifiedBy>
  <cp:revision>27</cp:revision>
  <cp:lastPrinted>2020-05-29T15:07:10Z</cp:lastPrinted>
  <dcterms:created xsi:type="dcterms:W3CDTF">2020-05-29T14:31:04Z</dcterms:created>
  <dcterms:modified xsi:type="dcterms:W3CDTF">2020-06-02T07:04:25Z</dcterms:modified>
  <dc:language>ru-RU</dc:language>
</cp:coreProperties>
</file>