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B716D-C518-4921-88F3-C22B79F18EA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A94D-A908-4999-AB0E-7030E715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3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3A94D-A908-4999-AB0E-7030E7154D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3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4"/>
            <a:ext cx="10363200" cy="1470024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7"/>
            <a:ext cx="2743200" cy="5851524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7"/>
            <a:ext cx="8026397" cy="5851524"/>
          </a:xfrm>
        </p:spPr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6" y="1600201"/>
            <a:ext cx="4704520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1" y="1600201"/>
            <a:ext cx="5006344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6" y="1535113"/>
            <a:ext cx="470452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6" y="2174873"/>
            <a:ext cx="4704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0" y="1535113"/>
            <a:ext cx="510235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0" y="2174873"/>
            <a:ext cx="5102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6" y="273049"/>
            <a:ext cx="3552392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3" y="273049"/>
            <a:ext cx="6254484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6" y="1435101"/>
            <a:ext cx="3552392" cy="4691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6" y="4800601"/>
            <a:ext cx="9985107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6" y="612774"/>
            <a:ext cx="9985107" cy="41147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6" y="5367337"/>
            <a:ext cx="9985107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6" y="1600201"/>
            <a:ext cx="9998899" cy="452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6" y="274637"/>
            <a:ext cx="99988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0" y="6356349"/>
            <a:ext cx="2318045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	</a:t>
            </a:r>
            <a:fld id="{F8E3F0E9-0FC2-4DDE-87CF-3BA6A04EA4CC}" type="slidenum">
              <a:rPr/>
              <a:t>‹#›</a:t>
            </a:fld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6" y="6356349"/>
            <a:ext cx="284479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>02.04.2024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4" y="6356349"/>
            <a:ext cx="356257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451826" name="TextBox 1602451825"/>
          <p:cNvSpPr txBox="1"/>
          <p:nvPr/>
        </p:nvSpPr>
        <p:spPr bwMode="auto">
          <a:xfrm>
            <a:off x="767408" y="1916832"/>
            <a:ext cx="11521280" cy="161140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Результаты</a:t>
            </a:r>
            <a:r>
              <a:rPr lang="en-US"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участия</a:t>
            </a:r>
            <a:r>
              <a:rPr lang="en-US"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села</a:t>
            </a:r>
            <a:r>
              <a:rPr lang="en-US"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Константиновского</a:t>
            </a:r>
            <a:endParaRPr sz="280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муниципальной</a:t>
            </a:r>
            <a:r>
              <a:rPr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практике</a:t>
            </a:r>
            <a:r>
              <a:rPr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lang="ru-RU"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бюджетирования</a:t>
            </a:r>
            <a:r>
              <a:rPr lang="ru-RU" sz="280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#</a:t>
            </a:r>
            <a:r>
              <a:rPr lang="en-US" sz="28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СДЕЛАЕМВМЕСТЕ</a:t>
            </a:r>
            <a:endParaRPr sz="2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pic>
        <p:nvPicPr>
          <p:cNvPr id="1157520373" name="Рисунок 115752037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0094493" y="187845"/>
            <a:ext cx="1800201" cy="1079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43802-CE5A-4A89-8CD3-1D9B11E481D6}"/>
              </a:ext>
            </a:extLst>
          </p:cNvPr>
          <p:cNvSpPr txBox="1"/>
          <p:nvPr/>
        </p:nvSpPr>
        <p:spPr>
          <a:xfrm>
            <a:off x="3863752" y="450912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Дьяконова Оксана Викторовна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начальник территориального отдела в селе Константиновское управления по делам территорий администрации Петровского муниципального округа Ставропольского края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0AFD2-E76D-4878-B929-81545CF04E1C}"/>
              </a:ext>
            </a:extLst>
          </p:cNvPr>
          <p:cNvSpPr txBox="1"/>
          <p:nvPr/>
        </p:nvSpPr>
        <p:spPr>
          <a:xfrm>
            <a:off x="10079531" y="1129162"/>
            <a:ext cx="1913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#</a:t>
            </a:r>
            <a:r>
              <a:rPr kumimoji="0" lang="ru-RU" sz="1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СДЕЛАЕМВМЕСТЕ</a:t>
            </a:r>
            <a:endParaRPr kumimoji="0" lang="ru-RU" sz="1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2754647" name="PlaceHolder 1"/>
          <p:cNvSpPr>
            <a:spLocks noGrp="1"/>
          </p:cNvSpPr>
          <p:nvPr>
            <p:ph type="title"/>
          </p:nvPr>
        </p:nvSpPr>
        <p:spPr bwMode="auto">
          <a:xfrm>
            <a:off x="0" y="151460"/>
            <a:ext cx="10920536" cy="9037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defRPr/>
            </a:pP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Благоустройство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территории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прилегающей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к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зданию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спортзала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br>
              <a:rPr lang="ru-RU"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установкой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уличных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тренажеров</a:t>
            </a:r>
            <a:br>
              <a:rPr sz="1800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</a:br>
            <a:endParaRPr sz="2000" dirty="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pic>
        <p:nvPicPr>
          <p:cNvPr id="388727297" name="Рисунок 38872729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56040" y="1158229"/>
            <a:ext cx="5616623" cy="3665904"/>
          </a:xfrm>
          <a:prstGeom prst="rect">
            <a:avLst/>
          </a:prstGeom>
        </p:spPr>
      </p:pic>
      <p:pic>
        <p:nvPicPr>
          <p:cNvPr id="337465608" name="Рисунок 33746560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9337" y="1105658"/>
            <a:ext cx="6336703" cy="3718475"/>
          </a:xfrm>
          <a:prstGeom prst="rect">
            <a:avLst/>
          </a:prstGeom>
        </p:spPr>
      </p:pic>
      <p:sp>
        <p:nvSpPr>
          <p:cNvPr id="2113923318" name="TextBox 2113923317"/>
          <p:cNvSpPr txBox="1"/>
          <p:nvPr/>
        </p:nvSpPr>
        <p:spPr bwMode="auto">
          <a:xfrm>
            <a:off x="1847528" y="691035"/>
            <a:ext cx="943592" cy="45397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было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48179689" name="TextBox 1048179688"/>
          <p:cNvSpPr txBox="1"/>
          <p:nvPr/>
        </p:nvSpPr>
        <p:spPr bwMode="auto">
          <a:xfrm>
            <a:off x="9350385" y="719590"/>
            <a:ext cx="1314378" cy="4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стало</a:t>
            </a:r>
            <a:endParaRPr sz="20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634470015" name="TextBox 1634470014"/>
          <p:cNvSpPr txBox="1"/>
          <p:nvPr/>
        </p:nvSpPr>
        <p:spPr bwMode="auto">
          <a:xfrm>
            <a:off x="2567608" y="4927199"/>
            <a:ext cx="9289032" cy="17197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50" indent="-261850">
              <a:buFont typeface="Wingdings"/>
              <a:buChar char="ü"/>
              <a:defRPr/>
            </a:pP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Инициативная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группа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30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50" indent="-261850">
              <a:buFont typeface="Wingdings"/>
              <a:buChar char="ü"/>
              <a:defRPr/>
            </a:pP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Общая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стоимость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проекта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1 235</a:t>
            </a:r>
            <a: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</a:p>
          <a:p>
            <a:pPr marL="661899" lvl="1" indent="-261849">
              <a:buFont typeface="Wingdings"/>
              <a:buChar char="ü"/>
              <a:defRPr/>
            </a:pP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том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числе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средства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бюджета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1 225</a:t>
            </a:r>
            <a: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7030A0"/>
              </a:solidFill>
              <a:latin typeface="Arial Black"/>
              <a:ea typeface="Arial Black"/>
              <a:cs typeface="Arial Black"/>
            </a:endParaRPr>
          </a:p>
          <a:p>
            <a:pPr marL="661899" lvl="1" indent="-261849">
              <a:buFont typeface="Wingdings"/>
              <a:buChar char="ü"/>
              <a:defRPr/>
            </a:pP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объем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инициативных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платежей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10</a:t>
            </a:r>
            <a: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7030A0"/>
              </a:solidFill>
              <a:latin typeface="Arial Black"/>
              <a:ea typeface="Arial Black"/>
              <a:cs typeface="Arial Black"/>
            </a:endParaRPr>
          </a:p>
          <a:p>
            <a:pPr marL="261850" indent="-261850">
              <a:buFont typeface="Wingdings"/>
              <a:buChar char="ü"/>
              <a:defRPr/>
            </a:pP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Количество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благополучателей</a:t>
            </a:r>
            <a:r>
              <a:rPr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2 501</a:t>
            </a:r>
            <a: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1943D-2555-4EB7-87B6-E42B47AFD3F2}"/>
              </a:ext>
            </a:extLst>
          </p:cNvPr>
          <p:cNvSpPr txBox="1"/>
          <p:nvPr/>
        </p:nvSpPr>
        <p:spPr>
          <a:xfrm>
            <a:off x="335360" y="6093296"/>
            <a:ext cx="1709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</a:rPr>
              <a:t>2021 год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886AD-CC6D-4866-89B9-9A7B0C876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12" t="20262" r="8066" b="65750"/>
          <a:stretch/>
        </p:blipFill>
        <p:spPr>
          <a:xfrm>
            <a:off x="10740868" y="147"/>
            <a:ext cx="1368152" cy="959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9160672" name="Заголовок 1"/>
          <p:cNvSpPr>
            <a:spLocks noGrp="1"/>
          </p:cNvSpPr>
          <p:nvPr>
            <p:ph type="title"/>
          </p:nvPr>
        </p:nvSpPr>
        <p:spPr bwMode="auto">
          <a:xfrm>
            <a:off x="208982" y="274636"/>
            <a:ext cx="10855569" cy="105581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Благоустройство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земельного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участка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расположенного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адресу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: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Ставропольский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край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Петровский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городской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село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Константиновское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ул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Ледовского,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земельный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участок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2в</a:t>
            </a:r>
            <a:br>
              <a:rPr sz="1800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</a:br>
            <a:endParaRPr sz="1800" dirty="0">
              <a:solidFill>
                <a:srgbClr val="FF7700"/>
              </a:solidFill>
              <a:latin typeface="Arial Black"/>
              <a:cs typeface="Arial Black"/>
            </a:endParaRPr>
          </a:p>
        </p:txBody>
      </p:sp>
      <p:pic>
        <p:nvPicPr>
          <p:cNvPr id="777869142" name="Рисунок 77786914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344" y="1636304"/>
            <a:ext cx="5964076" cy="3394032"/>
          </a:xfrm>
          <a:prstGeom prst="rect">
            <a:avLst/>
          </a:prstGeom>
        </p:spPr>
      </p:pic>
      <p:pic>
        <p:nvPicPr>
          <p:cNvPr id="1963388407" name="Рисунок 196338840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78584" y="1611260"/>
            <a:ext cx="5722072" cy="3394032"/>
          </a:xfrm>
          <a:prstGeom prst="rect">
            <a:avLst/>
          </a:prstGeom>
        </p:spPr>
      </p:pic>
      <p:sp>
        <p:nvSpPr>
          <p:cNvPr id="1223655395" name="TextBox 1223655394"/>
          <p:cNvSpPr txBox="1"/>
          <p:nvPr/>
        </p:nvSpPr>
        <p:spPr bwMode="auto">
          <a:xfrm>
            <a:off x="2272089" y="1203434"/>
            <a:ext cx="943592" cy="45397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было</a:t>
            </a:r>
            <a:endParaRPr sz="20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147875550" name="TextBox 147875549"/>
          <p:cNvSpPr txBox="1"/>
          <p:nvPr/>
        </p:nvSpPr>
        <p:spPr bwMode="auto">
          <a:xfrm>
            <a:off x="8359972" y="1543403"/>
            <a:ext cx="184731" cy="38170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160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1389022757" name="TextBox 1389022756"/>
          <p:cNvSpPr txBox="1"/>
          <p:nvPr/>
        </p:nvSpPr>
        <p:spPr bwMode="auto">
          <a:xfrm>
            <a:off x="8976320" y="1222224"/>
            <a:ext cx="1011687" cy="45397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стало</a:t>
            </a:r>
            <a:endParaRPr sz="20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236198056" name="TextBox 236198055"/>
          <p:cNvSpPr txBox="1"/>
          <p:nvPr/>
        </p:nvSpPr>
        <p:spPr bwMode="auto">
          <a:xfrm>
            <a:off x="2881532" y="5030336"/>
            <a:ext cx="9101485" cy="17197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группа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40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Общая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стоимость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проекта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3 581,43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том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числе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средства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бюджета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2 575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объем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инициативных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платежей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1 006,43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Количество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благополучателей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4 800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A35C3-6D74-47B1-95AD-42601799937F}"/>
              </a:ext>
            </a:extLst>
          </p:cNvPr>
          <p:cNvSpPr txBox="1"/>
          <p:nvPr/>
        </p:nvSpPr>
        <p:spPr>
          <a:xfrm>
            <a:off x="208983" y="6003732"/>
            <a:ext cx="2063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2022 год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0ECF8-2D99-40C7-A084-22C3EFB7C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253" y="265069"/>
            <a:ext cx="1365622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610854" name="Заголовок 1"/>
          <p:cNvSpPr>
            <a:spLocks noGrp="1"/>
          </p:cNvSpPr>
          <p:nvPr>
            <p:ph type="title"/>
          </p:nvPr>
        </p:nvSpPr>
        <p:spPr bwMode="auto">
          <a:xfrm>
            <a:off x="551384" y="153049"/>
            <a:ext cx="10081120" cy="122457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Обустройство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ступеней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на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земельном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участке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расположенном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адресу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: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Ставропольский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край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Петровский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район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село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Константиновское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ул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Ледовского,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земельный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участок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2в</a:t>
            </a:r>
            <a:br>
              <a:rPr sz="2000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</a:br>
            <a:endParaRPr sz="2000" dirty="0">
              <a:solidFill>
                <a:srgbClr val="FF7700"/>
              </a:solidFill>
              <a:latin typeface="Arial Black"/>
              <a:cs typeface="Arial Black"/>
            </a:endParaRPr>
          </a:p>
        </p:txBody>
      </p:sp>
      <p:pic>
        <p:nvPicPr>
          <p:cNvPr id="313271608" name="Рисунок 313271607"/>
          <p:cNvPicPr>
            <a:picLocks noChangeAspect="1"/>
          </p:cNvPicPr>
          <p:nvPr/>
        </p:nvPicPr>
        <p:blipFill>
          <a:blip r:embed="rId2"/>
          <a:srcRect t="48" b="27316"/>
          <a:stretch/>
        </p:blipFill>
        <p:spPr bwMode="auto">
          <a:xfrm>
            <a:off x="263352" y="1556850"/>
            <a:ext cx="5953257" cy="3306819"/>
          </a:xfrm>
          <a:prstGeom prst="rect">
            <a:avLst/>
          </a:prstGeom>
        </p:spPr>
      </p:pic>
      <p:pic>
        <p:nvPicPr>
          <p:cNvPr id="1640409782" name="Рисунок 164040978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10904" y="1556377"/>
            <a:ext cx="5775024" cy="3307292"/>
          </a:xfrm>
          <a:prstGeom prst="rect">
            <a:avLst/>
          </a:prstGeom>
        </p:spPr>
      </p:pic>
      <p:sp>
        <p:nvSpPr>
          <p:cNvPr id="1518496798" name="TextBox 1518496797"/>
          <p:cNvSpPr txBox="1"/>
          <p:nvPr/>
        </p:nvSpPr>
        <p:spPr bwMode="auto">
          <a:xfrm>
            <a:off x="2207568" y="4982336"/>
            <a:ext cx="8908549" cy="17197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группа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40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Общая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стоимость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проекта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927,90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том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числе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средства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бюджета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877,90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объем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инициативных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платежей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50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Количество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благополучателей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4 800</a:t>
            </a:r>
            <a:r>
              <a:rPr lang="en-US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sp>
        <p:nvSpPr>
          <p:cNvPr id="1005609738" name="TextBox 1005609737"/>
          <p:cNvSpPr txBox="1"/>
          <p:nvPr/>
        </p:nvSpPr>
        <p:spPr bwMode="auto">
          <a:xfrm>
            <a:off x="3747403" y="1499305"/>
            <a:ext cx="184731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36269200" name="TextBox 836269199"/>
          <p:cNvSpPr txBox="1"/>
          <p:nvPr/>
        </p:nvSpPr>
        <p:spPr bwMode="auto">
          <a:xfrm>
            <a:off x="2567608" y="1107341"/>
            <a:ext cx="936104" cy="4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было</a:t>
            </a:r>
            <a:endParaRPr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980087403" name="TextBox 980087402"/>
          <p:cNvSpPr txBox="1"/>
          <p:nvPr/>
        </p:nvSpPr>
        <p:spPr bwMode="auto">
          <a:xfrm>
            <a:off x="8501084" y="1525763"/>
            <a:ext cx="184731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44974346" name="TextBox 2044974345"/>
          <p:cNvSpPr txBox="1"/>
          <p:nvPr/>
        </p:nvSpPr>
        <p:spPr bwMode="auto">
          <a:xfrm>
            <a:off x="7955492" y="1143504"/>
            <a:ext cx="1091183" cy="4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стало</a:t>
            </a:r>
            <a:endParaRPr sz="20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30DBD-1950-4602-83BC-BF01F39CFD62}"/>
              </a:ext>
            </a:extLst>
          </p:cNvPr>
          <p:cNvSpPr txBox="1"/>
          <p:nvPr/>
        </p:nvSpPr>
        <p:spPr>
          <a:xfrm>
            <a:off x="323504" y="6021288"/>
            <a:ext cx="1821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2022</a:t>
            </a:r>
            <a:r>
              <a:rPr lang="ru-RU" sz="1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год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6865-FC0B-4E1E-8B15-A4E89320B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306" y="105338"/>
            <a:ext cx="1365622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7335014" name="Заголовок 1"/>
          <p:cNvSpPr>
            <a:spLocks noGrp="1"/>
          </p:cNvSpPr>
          <p:nvPr>
            <p:ph type="title"/>
          </p:nvPr>
        </p:nvSpPr>
        <p:spPr bwMode="auto">
          <a:xfrm>
            <a:off x="140736" y="60194"/>
            <a:ext cx="10672157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Устройство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тротуара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на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земельном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участке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,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расположенном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по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адресу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: </a:t>
            </a:r>
            <a:b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</a:b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ул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. Ледовского, 2 А, в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селе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Константиновское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,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Петровского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городского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округа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,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Ставропольского</a:t>
            </a:r>
            <a:r>
              <a:rPr sz="2000" b="0" dirty="0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 </a:t>
            </a:r>
            <a:r>
              <a:rPr sz="2000" b="0" dirty="0" err="1">
                <a:solidFill>
                  <a:srgbClr val="002060"/>
                </a:solidFill>
                <a:latin typeface="Arial Black" panose="020B0A04020102020204" pitchFamily="34" charset="0"/>
                <a:ea typeface="Arial Black"/>
                <a:cs typeface="Arial Black"/>
              </a:rPr>
              <a:t>края</a:t>
            </a:r>
            <a:endParaRPr sz="2000" b="0" dirty="0">
              <a:solidFill>
                <a:srgbClr val="7030A0"/>
              </a:solidFill>
              <a:latin typeface="Arial Black" panose="020B0A04020102020204" pitchFamily="34" charset="0"/>
              <a:cs typeface="Arial Black"/>
            </a:endParaRPr>
          </a:p>
        </p:txBody>
      </p:sp>
      <p:pic>
        <p:nvPicPr>
          <p:cNvPr id="407084500" name="Рисунок 40708449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0736" y="1625283"/>
            <a:ext cx="5811248" cy="3553312"/>
          </a:xfrm>
          <a:prstGeom prst="rect">
            <a:avLst/>
          </a:prstGeom>
        </p:spPr>
      </p:pic>
      <p:pic>
        <p:nvPicPr>
          <p:cNvPr id="1097010652" name="Рисунок 109701065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00514" y="1620761"/>
            <a:ext cx="5965101" cy="3553312"/>
          </a:xfrm>
          <a:prstGeom prst="rect">
            <a:avLst/>
          </a:prstGeom>
        </p:spPr>
      </p:pic>
      <p:sp>
        <p:nvSpPr>
          <p:cNvPr id="1362022218" name="TextBox 1362022217"/>
          <p:cNvSpPr txBox="1"/>
          <p:nvPr/>
        </p:nvSpPr>
        <p:spPr bwMode="auto">
          <a:xfrm>
            <a:off x="2711624" y="5174073"/>
            <a:ext cx="8873506" cy="17197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группа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2 400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Общая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стоимость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проекта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720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том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числе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средства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бюджета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683,20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объем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инициативных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платежей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36,80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Количество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благополучателей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4 800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365878394" name="TextBox 365878393"/>
          <p:cNvSpPr txBox="1"/>
          <p:nvPr/>
        </p:nvSpPr>
        <p:spPr bwMode="auto">
          <a:xfrm>
            <a:off x="8904312" y="1221520"/>
            <a:ext cx="1011687" cy="45397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стало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700902005" name="TextBox 700902004"/>
          <p:cNvSpPr txBox="1"/>
          <p:nvPr/>
        </p:nvSpPr>
        <p:spPr bwMode="auto">
          <a:xfrm>
            <a:off x="3826778" y="1446388"/>
            <a:ext cx="184731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79841409" name="TextBox 1979841408"/>
          <p:cNvSpPr txBox="1"/>
          <p:nvPr/>
        </p:nvSpPr>
        <p:spPr bwMode="auto">
          <a:xfrm>
            <a:off x="1991545" y="1226782"/>
            <a:ext cx="1152128" cy="4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было</a:t>
            </a:r>
            <a:endParaRPr sz="20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A2196-090E-4DBE-94C9-88879AA61764}"/>
              </a:ext>
            </a:extLst>
          </p:cNvPr>
          <p:cNvSpPr txBox="1"/>
          <p:nvPr/>
        </p:nvSpPr>
        <p:spPr>
          <a:xfrm>
            <a:off x="191345" y="6172229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2023 год</a:t>
            </a: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129822-65CC-470F-A1A0-3A8AC2062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993" y="73052"/>
            <a:ext cx="1365622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829460" name="Заголовок 1"/>
          <p:cNvSpPr>
            <a:spLocks noGrp="1"/>
          </p:cNvSpPr>
          <p:nvPr>
            <p:ph type="title"/>
          </p:nvPr>
        </p:nvSpPr>
        <p:spPr bwMode="auto">
          <a:xfrm>
            <a:off x="119336" y="201044"/>
            <a:ext cx="10657184" cy="94548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Ремонт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тротуара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расположенного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адресу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: </a:t>
            </a:r>
            <a:b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Ставропольский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край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Петровский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район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село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Константиновское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b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улица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Гагарина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от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дома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86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до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дома</a:t>
            </a:r>
            <a:r>
              <a:rPr sz="2200" b="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132</a:t>
            </a:r>
            <a:br>
              <a:rPr sz="1600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</a:br>
            <a:endParaRPr sz="1600" dirty="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pic>
        <p:nvPicPr>
          <p:cNvPr id="1297677537" name="Рисунок 12976775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4614" y="1280068"/>
            <a:ext cx="5151306" cy="4021981"/>
          </a:xfrm>
          <a:prstGeom prst="rect">
            <a:avLst/>
          </a:prstGeom>
        </p:spPr>
      </p:pic>
      <p:pic>
        <p:nvPicPr>
          <p:cNvPr id="1353631299" name="Рисунок 13536312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40216" y="2963193"/>
            <a:ext cx="4083401" cy="2614739"/>
          </a:xfrm>
          <a:prstGeom prst="rect">
            <a:avLst/>
          </a:prstGeom>
        </p:spPr>
      </p:pic>
      <p:pic>
        <p:nvPicPr>
          <p:cNvPr id="2068439017" name="Рисунок 20684390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97473" y="1280068"/>
            <a:ext cx="4342943" cy="2662835"/>
          </a:xfrm>
          <a:prstGeom prst="rect">
            <a:avLst/>
          </a:prstGeom>
        </p:spPr>
      </p:pic>
      <p:sp>
        <p:nvSpPr>
          <p:cNvPr id="333186743" name="TextBox 333186742"/>
          <p:cNvSpPr txBox="1"/>
          <p:nvPr/>
        </p:nvSpPr>
        <p:spPr bwMode="auto">
          <a:xfrm>
            <a:off x="2250101" y="5188315"/>
            <a:ext cx="8791004" cy="17197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2075" lvl="2">
              <a:buFont typeface="Wingdings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группа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2 400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Общая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стоимость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проекта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1 645,91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том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числе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средства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бюджета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1 561,91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объем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инициативных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платежей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84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50" indent="-261850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Количество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благополучателей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4 800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81464580" name="TextBox 1481464579"/>
          <p:cNvSpPr txBox="1"/>
          <p:nvPr/>
        </p:nvSpPr>
        <p:spPr bwMode="auto">
          <a:xfrm>
            <a:off x="4153097" y="1172985"/>
            <a:ext cx="184731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19484455" name="TextBox 519484454"/>
          <p:cNvSpPr txBox="1"/>
          <p:nvPr/>
        </p:nvSpPr>
        <p:spPr bwMode="auto">
          <a:xfrm>
            <a:off x="983432" y="799640"/>
            <a:ext cx="1440160" cy="4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было</a:t>
            </a:r>
            <a:endParaRPr sz="20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1128347409" name="TextBox 1128347408"/>
          <p:cNvSpPr txBox="1"/>
          <p:nvPr/>
        </p:nvSpPr>
        <p:spPr bwMode="auto">
          <a:xfrm>
            <a:off x="10239439" y="1833041"/>
            <a:ext cx="1101135" cy="4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стало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16913518" name="TextBox 1016913517"/>
          <p:cNvSpPr txBox="1"/>
          <p:nvPr/>
        </p:nvSpPr>
        <p:spPr bwMode="auto">
          <a:xfrm>
            <a:off x="5813398" y="3246120"/>
            <a:ext cx="565563" cy="38170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sz="1600">
              <a:latin typeface="Arial Black"/>
              <a:cs typeface="Arial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FEA0AF-7D24-47D3-BE8E-BCD547D63FCC}"/>
              </a:ext>
            </a:extLst>
          </p:cNvPr>
          <p:cNvSpPr txBox="1"/>
          <p:nvPr/>
        </p:nvSpPr>
        <p:spPr>
          <a:xfrm>
            <a:off x="191344" y="6093296"/>
            <a:ext cx="180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2023 год</a:t>
            </a: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CC1126-686D-4531-9A7C-49AEBDD19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557" y="132561"/>
            <a:ext cx="1365622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7040616" name="Рисунок 4670406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344" y="1568343"/>
            <a:ext cx="5904653" cy="3538116"/>
          </a:xfrm>
          <a:prstGeom prst="rect">
            <a:avLst/>
          </a:prstGeom>
        </p:spPr>
      </p:pic>
      <p:sp>
        <p:nvSpPr>
          <p:cNvPr id="2094695480" name="TextBox 2094695479"/>
          <p:cNvSpPr txBox="1"/>
          <p:nvPr/>
        </p:nvSpPr>
        <p:spPr bwMode="auto">
          <a:xfrm>
            <a:off x="47328" y="29459"/>
            <a:ext cx="10513168" cy="153888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Планируемые</a:t>
            </a:r>
            <a:r>
              <a:rPr lang="en-US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инициативные</a:t>
            </a:r>
            <a:r>
              <a:rPr lang="en-US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проекты</a:t>
            </a:r>
            <a:r>
              <a:rPr lang="en-US" sz="20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:</a:t>
            </a:r>
            <a:endParaRPr sz="200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Устройство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детской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спортивной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площадки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ул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Ледовского,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2в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</a:p>
          <a:p>
            <a:pPr algn="ctr">
              <a:defRPr/>
            </a:pP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селе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Константиновское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Петровского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муниципального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sz="2000" b="1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lang="ru-RU" sz="2000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algn="ctr">
              <a:defRPr/>
            </a:pP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Ставропольского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края</a:t>
            </a:r>
            <a:endParaRPr sz="2000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2118801708" name="Рисунок 211880170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68011" y="1568342"/>
            <a:ext cx="5832645" cy="3533575"/>
          </a:xfrm>
          <a:prstGeom prst="rect">
            <a:avLst/>
          </a:prstGeom>
        </p:spPr>
      </p:pic>
      <p:sp>
        <p:nvSpPr>
          <p:cNvPr id="188490108" name="TextBox 188490107"/>
          <p:cNvSpPr txBox="1"/>
          <p:nvPr/>
        </p:nvSpPr>
        <p:spPr bwMode="auto">
          <a:xfrm>
            <a:off x="2863280" y="5062192"/>
            <a:ext cx="9041402" cy="17197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группа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2 440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Общая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стоимость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проекта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2 276,03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в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том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числе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средства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бюджета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2 158,38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объем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инициативных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платежей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117,65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Количество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благополучателей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2 501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C7CE7-14B7-44D2-999E-732F970ED312}"/>
              </a:ext>
            </a:extLst>
          </p:cNvPr>
          <p:cNvSpPr txBox="1"/>
          <p:nvPr/>
        </p:nvSpPr>
        <p:spPr>
          <a:xfrm>
            <a:off x="191344" y="5598877"/>
            <a:ext cx="2541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срок реализации 2024 год</a:t>
            </a:r>
            <a:endParaRPr lang="ru-RU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90BFE8-B0F3-4949-8F4D-41FC2A83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765" y="102358"/>
            <a:ext cx="1365622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203458" name="Заголовок 1"/>
          <p:cNvSpPr>
            <a:spLocks noGrp="1"/>
          </p:cNvSpPr>
          <p:nvPr>
            <p:ph type="title"/>
          </p:nvPr>
        </p:nvSpPr>
        <p:spPr bwMode="auto">
          <a:xfrm>
            <a:off x="145422" y="241896"/>
            <a:ext cx="10884476" cy="136815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22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Планируемые</a:t>
            </a:r>
            <a:r>
              <a:rPr sz="22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инициативные</a:t>
            </a:r>
            <a:r>
              <a:rPr sz="22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2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проекты</a:t>
            </a:r>
            <a:br>
              <a:rPr sz="2200" dirty="0">
                <a:latin typeface="Times New Roman"/>
                <a:ea typeface="Times New Roman"/>
                <a:cs typeface="Times New Roman"/>
              </a:rPr>
            </a:b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Благоустройство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территории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филиала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№ 4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с.Константиновское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lang="ru-RU"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МКУ ДО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"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Светлоградская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районная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детская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музыкальная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школа</a:t>
            </a:r>
            <a:r>
              <a:rPr lang="ru-RU"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"</a:t>
            </a:r>
            <a:b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с.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Константиновское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Петровского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городского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Ставропольского</a:t>
            </a:r>
            <a:r>
              <a:rPr sz="20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края</a:t>
            </a:r>
            <a:br>
              <a:rPr sz="2000" dirty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</a:br>
            <a:endParaRPr sz="18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979269714" name="Рисунок 979269713"/>
          <p:cNvPicPr>
            <a:picLocks noChangeAspect="1"/>
          </p:cNvPicPr>
          <p:nvPr/>
        </p:nvPicPr>
        <p:blipFill rotWithShape="1">
          <a:blip r:embed="rId2"/>
          <a:srcRect l="36580" t="42" r="10497" b="-42"/>
          <a:stretch/>
        </p:blipFill>
        <p:spPr bwMode="auto">
          <a:xfrm>
            <a:off x="252083" y="1676996"/>
            <a:ext cx="5784808" cy="3506977"/>
          </a:xfrm>
          <a:prstGeom prst="rect">
            <a:avLst/>
          </a:prstGeom>
        </p:spPr>
      </p:pic>
      <p:pic>
        <p:nvPicPr>
          <p:cNvPr id="430256000" name="Рисунок 43025599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55110" y="1676996"/>
            <a:ext cx="5843913" cy="3506977"/>
          </a:xfrm>
          <a:prstGeom prst="rect">
            <a:avLst/>
          </a:prstGeom>
        </p:spPr>
      </p:pic>
      <p:sp>
        <p:nvSpPr>
          <p:cNvPr id="754467193" name="TextBox 754467192"/>
          <p:cNvSpPr txBox="1"/>
          <p:nvPr/>
        </p:nvSpPr>
        <p:spPr bwMode="auto">
          <a:xfrm>
            <a:off x="4320667" y="5864930"/>
            <a:ext cx="184731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19543321" name="TextBox 1119543320"/>
          <p:cNvSpPr txBox="1"/>
          <p:nvPr/>
        </p:nvSpPr>
        <p:spPr bwMode="auto">
          <a:xfrm>
            <a:off x="2888262" y="5183974"/>
            <a:ext cx="9110762" cy="17197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группа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2 400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Общая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стоимость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инициативного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проекта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1 937,31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том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числе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средства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бюджета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округа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1 838,31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661898" lvl="1" indent="-261848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инициативные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платежи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99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тыс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рублей</a:t>
            </a:r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49" indent="-261849">
              <a:buFont typeface="Wingdings"/>
              <a:buChar char="ü"/>
              <a:defRPr/>
            </a:pP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Количество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благополучателей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1 663</a:t>
            </a:r>
            <a:r>
              <a:rPr lang="en-US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человека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928A7-F36F-407E-9388-0322A8C3C8D7}"/>
              </a:ext>
            </a:extLst>
          </p:cNvPr>
          <p:cNvSpPr txBox="1"/>
          <p:nvPr/>
        </p:nvSpPr>
        <p:spPr>
          <a:xfrm>
            <a:off x="151957" y="5757796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срок реализации 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2024 год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202ED3-85A1-411A-86BF-45BAA2E48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847" y="79071"/>
            <a:ext cx="1365622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50536" name="TextBox 43750535"/>
          <p:cNvSpPr txBox="1"/>
          <p:nvPr/>
        </p:nvSpPr>
        <p:spPr bwMode="auto">
          <a:xfrm>
            <a:off x="2809950" y="2689928"/>
            <a:ext cx="7462514" cy="74334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Благодарю</a:t>
            </a:r>
            <a:r>
              <a:rPr lang="en-US" sz="36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за</a:t>
            </a:r>
            <a:r>
              <a:rPr lang="en-US" sz="36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внимание</a:t>
            </a:r>
            <a:r>
              <a:rPr lang="en-US" sz="3600" dirty="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!</a:t>
            </a:r>
            <a:endParaRPr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D3AD87-990D-4388-8AF1-802D60E68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0094493" y="187845"/>
            <a:ext cx="1800201" cy="1079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BDE12-1EE2-48CD-B48D-790766C65E6F}"/>
              </a:ext>
            </a:extLst>
          </p:cNvPr>
          <p:cNvSpPr txBox="1"/>
          <p:nvPr/>
        </p:nvSpPr>
        <p:spPr bwMode="auto">
          <a:xfrm>
            <a:off x="10079531" y="1129162"/>
            <a:ext cx="1913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#</a:t>
            </a:r>
            <a:r>
              <a:rPr kumimoji="0" lang="ru-RU" sz="1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СДЕЛАЕМВМЕСТЕ</a:t>
            </a:r>
            <a:endParaRPr kumimoji="0" lang="ru-RU" sz="1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ner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540</Words>
  <Application>Microsoft Office PowerPoint</Application>
  <DocSecurity>0</DocSecurity>
  <PresentationFormat>Широкоэкранный</PresentationFormat>
  <Paragraphs>71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Wingdings</vt:lpstr>
      <vt:lpstr>Corner</vt:lpstr>
      <vt:lpstr>Презентация PowerPoint</vt:lpstr>
      <vt:lpstr>Благоустройство территории, прилегающей к зданию спортзала,  с установкой уличных тренажеров </vt:lpstr>
      <vt:lpstr>Благоустройство земельного участка, расположенного по адресу: Ставропольский край, Петровский городской округ, село Константиновское, ул. Ледовского, земельный участок 2в </vt:lpstr>
      <vt:lpstr>Обустройство ступеней на земельном участке, расположенном по адресу: Ставропольский край, Петровский район, село Константиновское, ул. Ледовского, земельный участок 2в </vt:lpstr>
      <vt:lpstr>Устройство тротуара на земельном участке, расположенном по адресу:   ул. Ледовского, 2 А, в селе Константиновское, Петровского городского округа, Ставропольского края</vt:lpstr>
      <vt:lpstr>Ремонт тротуара, расположенного по адресу:  Ставропольский край, Петровский район, село Константиновское,  улица Гагарина, от дома 86 до дома 132 </vt:lpstr>
      <vt:lpstr>Презентация PowerPoint</vt:lpstr>
      <vt:lpstr>Планируемые инициативные проекты Благоустройство территории филиала № 4 с.Константиновское  МКУ ДО  "Светлоградская районная детская музыкальная школа" в с. Константиновское, Петровского городского округа, Ставропольского края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000</dc:creator>
  <cp:keywords/>
  <dc:description/>
  <cp:lastModifiedBy>Кириленко Лариса Васильевна</cp:lastModifiedBy>
  <cp:revision>61</cp:revision>
  <cp:lastPrinted>2024-04-02T11:41:47Z</cp:lastPrinted>
  <dcterms:created xsi:type="dcterms:W3CDTF">2020-02-18T06:11:50Z</dcterms:created>
  <dcterms:modified xsi:type="dcterms:W3CDTF">2024-04-02T14:03:53Z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8</vt:i4>
  </property>
</Properties>
</file>