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3" r:id="rId4"/>
    <p:sldId id="291" r:id="rId5"/>
    <p:sldId id="264" r:id="rId6"/>
    <p:sldId id="295" r:id="rId7"/>
    <p:sldId id="260" r:id="rId8"/>
    <p:sldId id="290" r:id="rId9"/>
    <p:sldId id="263" r:id="rId10"/>
    <p:sldId id="296" r:id="rId11"/>
    <p:sldId id="259" r:id="rId12"/>
    <p:sldId id="298" r:id="rId13"/>
    <p:sldId id="297" r:id="rId14"/>
    <p:sldId id="301" r:id="rId15"/>
    <p:sldId id="302" r:id="rId16"/>
    <p:sldId id="303" r:id="rId17"/>
    <p:sldId id="300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A"/>
    <a:srgbClr val="E65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61261" y="1890776"/>
            <a:ext cx="4092575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4444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4444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708" y="286258"/>
            <a:ext cx="10387330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25570" y="1919732"/>
            <a:ext cx="7202805" cy="329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4444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jpg"/><Relationship Id="rId7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911" y="5423235"/>
            <a:ext cx="11300460" cy="3661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7155" marR="5080" indent="-2625090" algn="ctr">
              <a:lnSpc>
                <a:spcPct val="100000"/>
              </a:lnSpc>
              <a:spcBef>
                <a:spcPts val="95"/>
              </a:spcBef>
            </a:pPr>
            <a:r>
              <a:rPr lang="ru-RU" sz="2300" b="1" spc="114" dirty="0">
                <a:solidFill>
                  <a:srgbClr val="00339F"/>
                </a:solidFill>
                <a:latin typeface="Tahoma"/>
                <a:cs typeface="Tahoma"/>
              </a:rPr>
              <a:t>НОВЫЕ СУБСИДИИ ОТ СФР ДЛЯ РАБОТОДАТЕЛЕЙ В 2025 ГОДУ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907" y="0"/>
            <a:ext cx="12166600" cy="4872355"/>
            <a:chOff x="25907" y="0"/>
            <a:chExt cx="12166600" cy="48723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7" y="0"/>
              <a:ext cx="12166092" cy="48493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62656" y="2743731"/>
              <a:ext cx="1449070" cy="1711960"/>
            </a:xfrm>
            <a:custGeom>
              <a:avLst/>
              <a:gdLst/>
              <a:ahLst/>
              <a:cxnLst/>
              <a:rect l="l" t="t" r="r" b="b"/>
              <a:pathLst>
                <a:path w="1449070" h="1711960">
                  <a:moveTo>
                    <a:pt x="87664" y="0"/>
                  </a:moveTo>
                  <a:lnTo>
                    <a:pt x="31609" y="13916"/>
                  </a:lnTo>
                  <a:lnTo>
                    <a:pt x="2792" y="55500"/>
                  </a:lnTo>
                  <a:lnTo>
                    <a:pt x="0" y="76083"/>
                  </a:lnTo>
                  <a:lnTo>
                    <a:pt x="0" y="1634816"/>
                  </a:lnTo>
                  <a:lnTo>
                    <a:pt x="5960" y="1664714"/>
                  </a:lnTo>
                  <a:lnTo>
                    <a:pt x="22353" y="1689148"/>
                  </a:lnTo>
                  <a:lnTo>
                    <a:pt x="46698" y="1705651"/>
                  </a:lnTo>
                  <a:lnTo>
                    <a:pt x="76516" y="1711755"/>
                  </a:lnTo>
                  <a:lnTo>
                    <a:pt x="97305" y="1709003"/>
                  </a:lnTo>
                  <a:lnTo>
                    <a:pt x="1412265" y="921436"/>
                  </a:lnTo>
                  <a:lnTo>
                    <a:pt x="1447231" y="874091"/>
                  </a:lnTo>
                  <a:lnTo>
                    <a:pt x="1448749" y="844652"/>
                  </a:lnTo>
                  <a:lnTo>
                    <a:pt x="1438490" y="815901"/>
                  </a:lnTo>
                  <a:lnTo>
                    <a:pt x="1426996" y="801172"/>
                  </a:lnTo>
                  <a:lnTo>
                    <a:pt x="1412265" y="789680"/>
                  </a:lnTo>
                  <a:lnTo>
                    <a:pt x="116339" y="10259"/>
                  </a:lnTo>
                  <a:lnTo>
                    <a:pt x="87664" y="0"/>
                  </a:lnTo>
                  <a:close/>
                </a:path>
              </a:pathLst>
            </a:custGeom>
            <a:solidFill>
              <a:srgbClr val="E44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4911" y="905993"/>
              <a:ext cx="1449070" cy="1711960"/>
            </a:xfrm>
            <a:custGeom>
              <a:avLst/>
              <a:gdLst/>
              <a:ahLst/>
              <a:cxnLst/>
              <a:rect l="l" t="t" r="r" b="b"/>
              <a:pathLst>
                <a:path w="1449070" h="1711960">
                  <a:moveTo>
                    <a:pt x="87670" y="0"/>
                  </a:moveTo>
                  <a:lnTo>
                    <a:pt x="31599" y="13886"/>
                  </a:lnTo>
                  <a:lnTo>
                    <a:pt x="2699" y="55791"/>
                  </a:lnTo>
                  <a:lnTo>
                    <a:pt x="0" y="76793"/>
                  </a:lnTo>
                  <a:lnTo>
                    <a:pt x="0" y="1634771"/>
                  </a:lnTo>
                  <a:lnTo>
                    <a:pt x="5947" y="1664685"/>
                  </a:lnTo>
                  <a:lnTo>
                    <a:pt x="22327" y="1689156"/>
                  </a:lnTo>
                  <a:lnTo>
                    <a:pt x="46678" y="1705697"/>
                  </a:lnTo>
                  <a:lnTo>
                    <a:pt x="76538" y="1711817"/>
                  </a:lnTo>
                  <a:lnTo>
                    <a:pt x="97280" y="1708971"/>
                  </a:lnTo>
                  <a:lnTo>
                    <a:pt x="1412189" y="921282"/>
                  </a:lnTo>
                  <a:lnTo>
                    <a:pt x="1447102" y="873937"/>
                  </a:lnTo>
                  <a:lnTo>
                    <a:pt x="1448582" y="844499"/>
                  </a:lnTo>
                  <a:lnTo>
                    <a:pt x="1438306" y="815748"/>
                  </a:lnTo>
                  <a:lnTo>
                    <a:pt x="1426826" y="801113"/>
                  </a:lnTo>
                  <a:lnTo>
                    <a:pt x="1412189" y="789634"/>
                  </a:lnTo>
                  <a:lnTo>
                    <a:pt x="116372" y="10214"/>
                  </a:lnTo>
                  <a:lnTo>
                    <a:pt x="87670" y="0"/>
                  </a:lnTo>
                  <a:close/>
                </a:path>
              </a:pathLst>
            </a:custGeom>
            <a:solidFill>
              <a:srgbClr val="00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907" y="1823042"/>
              <a:ext cx="3575685" cy="3049270"/>
            </a:xfrm>
            <a:custGeom>
              <a:avLst/>
              <a:gdLst/>
              <a:ahLst/>
              <a:cxnLst/>
              <a:rect l="l" t="t" r="r" b="b"/>
              <a:pathLst>
                <a:path w="3575685" h="3049270">
                  <a:moveTo>
                    <a:pt x="2210961" y="0"/>
                  </a:moveTo>
                  <a:lnTo>
                    <a:pt x="2154508" y="15110"/>
                  </a:lnTo>
                  <a:lnTo>
                    <a:pt x="2126490" y="56353"/>
                  </a:lnTo>
                  <a:lnTo>
                    <a:pt x="2117640" y="1638610"/>
                  </a:lnTo>
                  <a:lnTo>
                    <a:pt x="2111020" y="1668772"/>
                  </a:lnTo>
                  <a:lnTo>
                    <a:pt x="2093979" y="1693198"/>
                  </a:lnTo>
                  <a:lnTo>
                    <a:pt x="2069045" y="1709430"/>
                  </a:lnTo>
                  <a:lnTo>
                    <a:pt x="2038750" y="1715009"/>
                  </a:lnTo>
                  <a:lnTo>
                    <a:pt x="2019229" y="1712217"/>
                  </a:lnTo>
                  <a:lnTo>
                    <a:pt x="2001085" y="1704650"/>
                  </a:lnTo>
                  <a:lnTo>
                    <a:pt x="0" y="501317"/>
                  </a:lnTo>
                  <a:lnTo>
                    <a:pt x="0" y="3049204"/>
                  </a:lnTo>
                  <a:lnTo>
                    <a:pt x="3539295" y="923287"/>
                  </a:lnTo>
                  <a:lnTo>
                    <a:pt x="3561785" y="902192"/>
                  </a:lnTo>
                  <a:lnTo>
                    <a:pt x="3574005" y="875038"/>
                  </a:lnTo>
                  <a:lnTo>
                    <a:pt x="3575157" y="845274"/>
                  </a:lnTo>
                  <a:lnTo>
                    <a:pt x="3564441" y="816350"/>
                  </a:lnTo>
                  <a:lnTo>
                    <a:pt x="3546608" y="796441"/>
                  </a:lnTo>
                  <a:lnTo>
                    <a:pt x="2240240" y="9844"/>
                  </a:lnTo>
                  <a:lnTo>
                    <a:pt x="2210961" y="0"/>
                  </a:lnTo>
                  <a:close/>
                </a:path>
              </a:pathLst>
            </a:custGeom>
            <a:solidFill>
              <a:srgbClr val="67B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6248400"/>
            <a:ext cx="1121761" cy="445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599" y="304800"/>
            <a:ext cx="11713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50AA"/>
                </a:solidFill>
                <a:latin typeface="Montserrat Medium" panose="00000600000000000000" pitchFamily="2" charset="-52"/>
              </a:rPr>
              <a:t>Выплата работодателю на одного трудоустроенного гражданина составляет  6 МРОТ с учетом районного коэффициента и суммы страховых взносов (субсидии на трудоустройство инвалида к работодателю, учредителем которого является инвалид или общероссийские общественные организации инвалидов).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6172200"/>
            <a:ext cx="1121761" cy="44504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62000" y="1905000"/>
            <a:ext cx="2590800" cy="1828800"/>
          </a:xfrm>
          <a:prstGeom prst="rect">
            <a:avLst/>
          </a:prstGeom>
          <a:solidFill>
            <a:schemeClr val="bg1"/>
          </a:solidFill>
          <a:ln>
            <a:solidFill>
              <a:srgbClr val="00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0050AA"/>
                </a:solidFill>
              </a:rPr>
              <a:t>1 МРОТ</a:t>
            </a:r>
          </a:p>
          <a:p>
            <a:pPr algn="ctr"/>
            <a:r>
              <a:rPr lang="ru-RU" dirty="0">
                <a:solidFill>
                  <a:srgbClr val="0050AA"/>
                </a:solidFill>
              </a:rPr>
              <a:t> по истечении</a:t>
            </a:r>
          </a:p>
          <a:p>
            <a:pPr algn="ctr"/>
            <a:r>
              <a:rPr lang="ru-RU" dirty="0">
                <a:solidFill>
                  <a:srgbClr val="0050AA"/>
                </a:solidFill>
              </a:rPr>
              <a:t> 1 месяца после трудоустройства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00600" y="1905000"/>
            <a:ext cx="2590800" cy="1828800"/>
          </a:xfrm>
          <a:prstGeom prst="rect">
            <a:avLst/>
          </a:prstGeom>
          <a:solidFill>
            <a:schemeClr val="bg1"/>
          </a:solidFill>
          <a:ln>
            <a:solidFill>
              <a:srgbClr val="00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0050AA"/>
                </a:solidFill>
              </a:rPr>
              <a:t>2 МРОТ </a:t>
            </a:r>
          </a:p>
          <a:p>
            <a:pPr algn="ctr"/>
            <a:r>
              <a:rPr lang="ru-RU" dirty="0">
                <a:solidFill>
                  <a:srgbClr val="0050AA"/>
                </a:solidFill>
              </a:rPr>
              <a:t>по истечении</a:t>
            </a:r>
          </a:p>
          <a:p>
            <a:pPr algn="ctr"/>
            <a:r>
              <a:rPr lang="ru-RU" dirty="0">
                <a:solidFill>
                  <a:srgbClr val="0050AA"/>
                </a:solidFill>
              </a:rPr>
              <a:t> 3 месяцев после трудоустройства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839200" y="1905000"/>
            <a:ext cx="2553195" cy="1828800"/>
          </a:xfrm>
          <a:prstGeom prst="rect">
            <a:avLst/>
          </a:prstGeom>
          <a:solidFill>
            <a:schemeClr val="bg1"/>
          </a:solidFill>
          <a:ln>
            <a:solidFill>
              <a:srgbClr val="00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0050AA"/>
                </a:solidFill>
              </a:rPr>
              <a:t>3 МРОТ </a:t>
            </a:r>
          </a:p>
          <a:p>
            <a:pPr algn="ctr"/>
            <a:r>
              <a:rPr lang="ru-RU" dirty="0">
                <a:solidFill>
                  <a:srgbClr val="0050AA"/>
                </a:solidFill>
              </a:rPr>
              <a:t>по истечении</a:t>
            </a:r>
          </a:p>
          <a:p>
            <a:pPr algn="ctr"/>
            <a:r>
              <a:rPr lang="ru-RU" dirty="0">
                <a:solidFill>
                  <a:srgbClr val="0050AA"/>
                </a:solidFill>
              </a:rPr>
              <a:t> 6 месяцев после трудоустройства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7200" y="4133671"/>
            <a:ext cx="11277600" cy="188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>
                <a:solidFill>
                  <a:srgbClr val="E65028"/>
                </a:solidFill>
                <a:latin typeface="Montserrat Medium" panose="00000600000000000000" pitchFamily="2" charset="-52"/>
              </a:rPr>
              <a:t>Работодатель может </a:t>
            </a:r>
            <a:br>
              <a:rPr lang="ru-RU" sz="2300" dirty="0">
                <a:solidFill>
                  <a:srgbClr val="E65028"/>
                </a:solidFill>
                <a:latin typeface="Montserrat Medium" panose="00000600000000000000" pitchFamily="2" charset="-52"/>
              </a:rPr>
            </a:br>
            <a:r>
              <a:rPr lang="ru-RU" sz="2300" dirty="0">
                <a:solidFill>
                  <a:srgbClr val="E65028"/>
                </a:solidFill>
                <a:latin typeface="Montserrat Medium" panose="00000600000000000000" pitchFamily="2" charset="-52"/>
              </a:rPr>
              <a:t>    воспользоваться правом на </a:t>
            </a:r>
            <a:br>
              <a:rPr lang="ru-RU" sz="2300" dirty="0">
                <a:solidFill>
                  <a:srgbClr val="E65028"/>
                </a:solidFill>
                <a:latin typeface="Montserrat Medium" panose="00000600000000000000" pitchFamily="2" charset="-52"/>
              </a:rPr>
            </a:br>
            <a:r>
              <a:rPr lang="ru-RU" sz="2300" dirty="0">
                <a:solidFill>
                  <a:srgbClr val="E65028"/>
                </a:solidFill>
                <a:latin typeface="Montserrat Medium" panose="00000600000000000000" pitchFamily="2" charset="-52"/>
              </a:rPr>
              <a:t>    получение субсидии за </a:t>
            </a:r>
            <a:r>
              <a:rPr lang="ru-RU" sz="2300" b="1" dirty="0">
                <a:solidFill>
                  <a:srgbClr val="0050AA"/>
                </a:solidFill>
                <a:latin typeface="Montserrat Medium" panose="00000600000000000000" pitchFamily="2" charset="-52"/>
              </a:rPr>
              <a:t>одного</a:t>
            </a:r>
            <a:r>
              <a:rPr lang="ru-RU" sz="2300" dirty="0">
                <a:solidFill>
                  <a:srgbClr val="E65028"/>
                </a:solidFill>
                <a:latin typeface="Montserrat Medium" panose="00000600000000000000" pitchFamily="2" charset="-52"/>
              </a:rPr>
              <a:t> и </a:t>
            </a:r>
            <a:br>
              <a:rPr lang="ru-RU" sz="2300" dirty="0">
                <a:solidFill>
                  <a:srgbClr val="E65028"/>
                </a:solidFill>
                <a:latin typeface="Montserrat Medium" panose="00000600000000000000" pitchFamily="2" charset="-52"/>
              </a:rPr>
            </a:br>
            <a:r>
              <a:rPr lang="ru-RU" sz="2300" dirty="0">
                <a:solidFill>
                  <a:srgbClr val="E65028"/>
                </a:solidFill>
                <a:latin typeface="Montserrat Medium" panose="00000600000000000000" pitchFamily="2" charset="-52"/>
              </a:rPr>
              <a:t>    того же трудоустроенного </a:t>
            </a:r>
            <a:br>
              <a:rPr lang="ru-RU" sz="2300" dirty="0">
                <a:solidFill>
                  <a:srgbClr val="E65028"/>
                </a:solidFill>
                <a:latin typeface="Montserrat Medium" panose="00000600000000000000" pitchFamily="2" charset="-52"/>
              </a:rPr>
            </a:br>
            <a:r>
              <a:rPr lang="ru-RU" sz="2300" dirty="0">
                <a:solidFill>
                  <a:srgbClr val="E65028"/>
                </a:solidFill>
                <a:latin typeface="Montserrat Medium" panose="00000600000000000000" pitchFamily="2" charset="-52"/>
              </a:rPr>
              <a:t>    гражданина </a:t>
            </a:r>
            <a:r>
              <a:rPr lang="ru-RU" sz="2300" b="1" dirty="0">
                <a:solidFill>
                  <a:srgbClr val="0050AA"/>
                </a:solidFill>
                <a:latin typeface="Montserrat Medium" panose="00000600000000000000" pitchFamily="2" charset="-52"/>
              </a:rPr>
              <a:t>однократно</a:t>
            </a:r>
          </a:p>
        </p:txBody>
      </p:sp>
    </p:spTree>
    <p:extLst>
      <p:ext uri="{BB962C8B-B14F-4D97-AF65-F5344CB8AC3E}">
        <p14:creationId xmlns:p14="http://schemas.microsoft.com/office/powerpoint/2010/main" val="2965812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4708" y="286258"/>
            <a:ext cx="10387330" cy="430887"/>
          </a:xfrm>
        </p:spPr>
        <p:txBody>
          <a:bodyPr/>
          <a:lstStyle/>
          <a:p>
            <a:r>
              <a:rPr lang="ru-RU" dirty="0">
                <a:solidFill>
                  <a:srgbClr val="E65028"/>
                </a:solidFill>
                <a:latin typeface="Montserrat Medium" panose="00000600000000000000" pitchFamily="2" charset="-52"/>
              </a:rPr>
              <a:t>ПУТЬ РАБОТОДАТЕЛЯ: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4708" y="1447800"/>
            <a:ext cx="2615692" cy="1690911"/>
          </a:xfrm>
          <a:prstGeom prst="rect">
            <a:avLst/>
          </a:prstGeom>
          <a:solidFill>
            <a:schemeClr val="bg1"/>
          </a:solidFill>
          <a:ln>
            <a:solidFill>
              <a:srgbClr val="00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50AA"/>
                </a:solidFill>
                <a:latin typeface="Montserrat Medium" panose="00000600000000000000" pitchFamily="2" charset="-52"/>
              </a:rPr>
              <a:t>Авторизоваться на единой цифровой платформе «Работа России» (</a:t>
            </a:r>
            <a:r>
              <a:rPr lang="en-US" dirty="0">
                <a:solidFill>
                  <a:srgbClr val="0050AA"/>
                </a:solidFill>
                <a:latin typeface="Montserrat Medium" panose="00000600000000000000" pitchFamily="2" charset="-52"/>
              </a:rPr>
              <a:t>www.trudvsem.ru</a:t>
            </a:r>
            <a:r>
              <a:rPr lang="ru-RU" dirty="0">
                <a:solidFill>
                  <a:srgbClr val="0050AA"/>
                </a:solidFill>
                <a:latin typeface="Montserrat Medium" panose="00000600000000000000" pitchFamily="2" charset="-52"/>
              </a:rPr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02454" y="1444831"/>
            <a:ext cx="2615692" cy="1690911"/>
          </a:xfrm>
          <a:prstGeom prst="rect">
            <a:avLst/>
          </a:prstGeom>
          <a:solidFill>
            <a:schemeClr val="bg1"/>
          </a:solidFill>
          <a:ln>
            <a:solidFill>
              <a:srgbClr val="00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0AA"/>
                </a:solidFill>
                <a:latin typeface="Montserrat Medium" panose="00000600000000000000" pitchFamily="2" charset="-52"/>
              </a:rPr>
              <a:t>Разместить вакансию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20200" y="1447800"/>
            <a:ext cx="2615692" cy="1690911"/>
          </a:xfrm>
          <a:prstGeom prst="rect">
            <a:avLst/>
          </a:prstGeom>
          <a:solidFill>
            <a:schemeClr val="bg1"/>
          </a:solidFill>
          <a:ln>
            <a:solidFill>
              <a:srgbClr val="00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0AA"/>
                </a:solidFill>
                <a:latin typeface="Montserrat Medium" panose="00000600000000000000" pitchFamily="2" charset="-52"/>
              </a:rPr>
              <a:t>Подать заявление по содействию </a:t>
            </a:r>
          </a:p>
          <a:p>
            <a:pPr algn="ctr"/>
            <a:r>
              <a:rPr lang="ru-RU" dirty="0">
                <a:solidFill>
                  <a:srgbClr val="0050AA"/>
                </a:solidFill>
                <a:latin typeface="Montserrat Medium" panose="00000600000000000000" pitchFamily="2" charset="-52"/>
              </a:rPr>
              <a:t>в подборе необходимых работников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591911" y="2047970"/>
            <a:ext cx="978408" cy="484632"/>
          </a:xfrm>
          <a:prstGeom prst="rightArrow">
            <a:avLst/>
          </a:prstGeom>
          <a:solidFill>
            <a:srgbClr val="E65028"/>
          </a:solidFill>
          <a:ln>
            <a:solidFill>
              <a:srgbClr val="00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161" y="2018990"/>
            <a:ext cx="1012024" cy="542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131" y="6172200"/>
            <a:ext cx="1121761" cy="445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4191000"/>
            <a:ext cx="594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solidFill>
                  <a:srgbClr val="0050AA"/>
                </a:solidFill>
                <a:latin typeface="Montserrat Medium" panose="00000600000000000000" pitchFamily="2" charset="-52"/>
              </a:rPr>
              <a:t>Размер заработной платы не должен быть меньше </a:t>
            </a:r>
            <a:r>
              <a:rPr lang="ru-RU" sz="2500" dirty="0">
                <a:solidFill>
                  <a:srgbClr val="E65028"/>
                </a:solidFill>
                <a:latin typeface="Montserrat Medium" panose="00000600000000000000" pitchFamily="2" charset="-52"/>
              </a:rPr>
              <a:t>2 МРОТ </a:t>
            </a:r>
            <a:r>
              <a:rPr lang="ru-RU" sz="2500" dirty="0">
                <a:solidFill>
                  <a:srgbClr val="0050AA"/>
                </a:solidFill>
                <a:latin typeface="Montserrat Medium" panose="00000600000000000000" pitchFamily="2" charset="-52"/>
              </a:rPr>
              <a:t>по Ставропольскому краю </a:t>
            </a:r>
          </a:p>
          <a:p>
            <a:pPr algn="ctr"/>
            <a:r>
              <a:rPr lang="ru-RU" sz="2500" dirty="0">
                <a:solidFill>
                  <a:srgbClr val="0050AA"/>
                </a:solidFill>
                <a:latin typeface="Montserrat Medium" panose="00000600000000000000" pitchFamily="2" charset="-52"/>
              </a:rPr>
              <a:t>(44880 рублей)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4708" y="286258"/>
            <a:ext cx="10387330" cy="430887"/>
          </a:xfrm>
        </p:spPr>
        <p:txBody>
          <a:bodyPr/>
          <a:lstStyle/>
          <a:p>
            <a:r>
              <a:rPr lang="ru-RU" dirty="0">
                <a:solidFill>
                  <a:srgbClr val="0050AA"/>
                </a:solidFill>
                <a:latin typeface="Montserrat Medium" panose="00000600000000000000" pitchFamily="2" charset="-52"/>
              </a:rPr>
              <a:t>ПУТЬ РАБОТОДАТЕЛЯ: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6154" y="1003839"/>
            <a:ext cx="2310892" cy="1600200"/>
          </a:xfrm>
          <a:prstGeom prst="rect">
            <a:avLst/>
          </a:prstGeom>
          <a:solidFill>
            <a:schemeClr val="bg1"/>
          </a:solidFill>
          <a:ln>
            <a:solidFill>
              <a:srgbClr val="00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0AA"/>
                </a:solidFill>
                <a:latin typeface="Montserrat Medium" panose="00000600000000000000" pitchFamily="2" charset="-52"/>
              </a:rPr>
              <a:t>все сервисы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6154" y="3075709"/>
            <a:ext cx="2399538" cy="1525980"/>
          </a:xfrm>
          <a:prstGeom prst="rect">
            <a:avLst/>
          </a:prstGeom>
          <a:solidFill>
            <a:schemeClr val="bg1"/>
          </a:solidFill>
          <a:ln>
            <a:solidFill>
              <a:srgbClr val="00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0AA"/>
                </a:solidFill>
                <a:latin typeface="Montserrat Medium" panose="00000600000000000000" pitchFamily="2" charset="-52"/>
              </a:rPr>
              <a:t>меры поддержки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6154" y="5045650"/>
            <a:ext cx="2399538" cy="1571598"/>
          </a:xfrm>
          <a:prstGeom prst="rect">
            <a:avLst/>
          </a:prstGeom>
          <a:solidFill>
            <a:schemeClr val="bg1"/>
          </a:solidFill>
          <a:ln>
            <a:solidFill>
              <a:srgbClr val="00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0AA"/>
                </a:solidFill>
                <a:latin typeface="Montserrat Medium" panose="00000600000000000000" pitchFamily="2" charset="-52"/>
              </a:rPr>
              <a:t>подать заявление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131" y="6172200"/>
            <a:ext cx="1121761" cy="445047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1295400" y="2631748"/>
            <a:ext cx="228600" cy="416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71" y="4628312"/>
            <a:ext cx="286537" cy="4450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003838"/>
            <a:ext cx="9107889" cy="47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8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381000"/>
            <a:ext cx="1150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50AA"/>
                </a:solidFill>
                <a:latin typeface="Montserrat Medium" panose="00000600000000000000" pitchFamily="2" charset="-52"/>
              </a:rPr>
              <a:t>При подаче заявления в центр занятости на подбор работников в рамках мероприятия необходимо выбрать соответствующую цель подбора: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88886"/>
            <a:ext cx="7200000" cy="56149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6258742"/>
            <a:ext cx="1121761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78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05544"/>
            <a:ext cx="7239000" cy="51238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6186332"/>
            <a:ext cx="1121761" cy="445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304800"/>
            <a:ext cx="8087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0050AA"/>
                </a:solidFill>
                <a:latin typeface="Montserrat Medium" panose="00000600000000000000" pitchFamily="2" charset="-52"/>
              </a:rPr>
              <a:t>Размещение сервиса на интерактивном портале службы </a:t>
            </a:r>
          </a:p>
          <a:p>
            <a:pPr algn="ctr"/>
            <a:r>
              <a:rPr lang="ru-RU" sz="2000" dirty="0">
                <a:solidFill>
                  <a:srgbClr val="0050AA"/>
                </a:solidFill>
                <a:latin typeface="Montserrat Medium" panose="00000600000000000000" pitchFamily="2" charset="-52"/>
              </a:rPr>
              <a:t>занятости населения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05544"/>
            <a:ext cx="2520701" cy="44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6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155"/>
            <a:ext cx="9254524" cy="66532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6248400"/>
            <a:ext cx="1121761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6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"/>
            <a:ext cx="8965337" cy="66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6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9026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u="sng" dirty="0">
                <a:solidFill>
                  <a:srgbClr val="0050AA"/>
                </a:solidFill>
                <a:latin typeface="Montserrat Medium" panose="00000600000000000000" pitchFamily="2" charset="-52"/>
              </a:rPr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6096000"/>
            <a:ext cx="1121761" cy="445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60587"/>
            <a:ext cx="695655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1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704304" y="777057"/>
            <a:ext cx="8984615" cy="424924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75"/>
              </a:spcBef>
            </a:pPr>
            <a:r>
              <a:rPr lang="ru-RU" sz="3100" b="1" spc="105" dirty="0">
                <a:solidFill>
                  <a:srgbClr val="0050AA"/>
                </a:solidFill>
                <a:latin typeface="Montserrat Medium" panose="00000600000000000000" pitchFamily="2" charset="-52"/>
                <a:cs typeface="Tahoma"/>
              </a:rPr>
              <a:t>В 2025 году предусмотрено предоставление Социальным фондом России субсидий юридическим лицам, включая некоммерческие организации, и индивидуальным предпринимателям при трудоустройстве отдельных категорий граждан.</a:t>
            </a:r>
          </a:p>
          <a:p>
            <a:pPr algn="ctr">
              <a:lnSpc>
                <a:spcPct val="100000"/>
              </a:lnSpc>
              <a:spcBef>
                <a:spcPts val="1675"/>
              </a:spcBef>
            </a:pPr>
            <a:endParaRPr sz="31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6248400"/>
            <a:ext cx="1121761" cy="445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956323"/>
            <a:ext cx="2951409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7338" y="1371600"/>
            <a:ext cx="4827959" cy="15768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6044" y="1460373"/>
            <a:ext cx="6127432" cy="4953000"/>
          </a:xfrm>
          <a:custGeom>
            <a:avLst/>
            <a:gdLst/>
            <a:ahLst/>
            <a:cxnLst/>
            <a:rect l="l" t="t" r="r" b="b"/>
            <a:pathLst>
              <a:path w="8169909" h="6604000">
                <a:moveTo>
                  <a:pt x="0" y="4574285"/>
                </a:moveTo>
                <a:lnTo>
                  <a:pt x="4711" y="4527566"/>
                </a:lnTo>
                <a:lnTo>
                  <a:pt x="18223" y="4484044"/>
                </a:lnTo>
                <a:lnTo>
                  <a:pt x="39604" y="4444653"/>
                </a:lnTo>
                <a:lnTo>
                  <a:pt x="67921" y="4410329"/>
                </a:lnTo>
                <a:lnTo>
                  <a:pt x="102241" y="4382005"/>
                </a:lnTo>
                <a:lnTo>
                  <a:pt x="141633" y="4360616"/>
                </a:lnTo>
                <a:lnTo>
                  <a:pt x="185164" y="4347097"/>
                </a:lnTo>
                <a:lnTo>
                  <a:pt x="231901" y="4342383"/>
                </a:lnTo>
                <a:lnTo>
                  <a:pt x="3035566" y="4342383"/>
                </a:lnTo>
                <a:lnTo>
                  <a:pt x="3082285" y="4347097"/>
                </a:lnTo>
                <a:lnTo>
                  <a:pt x="3125808" y="4360616"/>
                </a:lnTo>
                <a:lnTo>
                  <a:pt x="3165198" y="4382005"/>
                </a:lnTo>
                <a:lnTo>
                  <a:pt x="3199523" y="4410329"/>
                </a:lnTo>
                <a:lnTo>
                  <a:pt x="3227847" y="4444653"/>
                </a:lnTo>
                <a:lnTo>
                  <a:pt x="3249236" y="4484044"/>
                </a:lnTo>
                <a:lnTo>
                  <a:pt x="3262754" y="4527566"/>
                </a:lnTo>
                <a:lnTo>
                  <a:pt x="3267468" y="4574285"/>
                </a:lnTo>
                <a:lnTo>
                  <a:pt x="3267468" y="6372047"/>
                </a:lnTo>
                <a:lnTo>
                  <a:pt x="3262754" y="6418784"/>
                </a:lnTo>
                <a:lnTo>
                  <a:pt x="3249236" y="6462315"/>
                </a:lnTo>
                <a:lnTo>
                  <a:pt x="3227847" y="6501707"/>
                </a:lnTo>
                <a:lnTo>
                  <a:pt x="3199523" y="6536028"/>
                </a:lnTo>
                <a:lnTo>
                  <a:pt x="3165198" y="6564344"/>
                </a:lnTo>
                <a:lnTo>
                  <a:pt x="3125808" y="6585725"/>
                </a:lnTo>
                <a:lnTo>
                  <a:pt x="3082285" y="6599237"/>
                </a:lnTo>
                <a:lnTo>
                  <a:pt x="3035566" y="6603949"/>
                </a:lnTo>
                <a:lnTo>
                  <a:pt x="231901" y="6603949"/>
                </a:lnTo>
                <a:lnTo>
                  <a:pt x="185164" y="6599237"/>
                </a:lnTo>
                <a:lnTo>
                  <a:pt x="141633" y="6585725"/>
                </a:lnTo>
                <a:lnTo>
                  <a:pt x="102241" y="6564344"/>
                </a:lnTo>
                <a:lnTo>
                  <a:pt x="67921" y="6536028"/>
                </a:lnTo>
                <a:lnTo>
                  <a:pt x="39604" y="6501707"/>
                </a:lnTo>
                <a:lnTo>
                  <a:pt x="18223" y="6462315"/>
                </a:lnTo>
                <a:lnTo>
                  <a:pt x="4711" y="6418784"/>
                </a:lnTo>
                <a:lnTo>
                  <a:pt x="0" y="6372047"/>
                </a:lnTo>
                <a:lnTo>
                  <a:pt x="0" y="4574285"/>
                </a:lnTo>
                <a:close/>
              </a:path>
              <a:path w="8169909" h="6604000">
                <a:moveTo>
                  <a:pt x="232422" y="270509"/>
                </a:moveTo>
                <a:lnTo>
                  <a:pt x="236780" y="221897"/>
                </a:lnTo>
                <a:lnTo>
                  <a:pt x="249344" y="176139"/>
                </a:lnTo>
                <a:lnTo>
                  <a:pt x="269350" y="133999"/>
                </a:lnTo>
                <a:lnTo>
                  <a:pt x="296034" y="96243"/>
                </a:lnTo>
                <a:lnTo>
                  <a:pt x="328633" y="63635"/>
                </a:lnTo>
                <a:lnTo>
                  <a:pt x="366382" y="36942"/>
                </a:lnTo>
                <a:lnTo>
                  <a:pt x="408518" y="16929"/>
                </a:lnTo>
                <a:lnTo>
                  <a:pt x="454276" y="4359"/>
                </a:lnTo>
                <a:lnTo>
                  <a:pt x="502894" y="0"/>
                </a:lnTo>
                <a:lnTo>
                  <a:pt x="7899031" y="0"/>
                </a:lnTo>
                <a:lnTo>
                  <a:pt x="7947677" y="4359"/>
                </a:lnTo>
                <a:lnTo>
                  <a:pt x="7993453" y="16929"/>
                </a:lnTo>
                <a:lnTo>
                  <a:pt x="8035599" y="36942"/>
                </a:lnTo>
                <a:lnTo>
                  <a:pt x="8073350" y="63635"/>
                </a:lnTo>
                <a:lnTo>
                  <a:pt x="8105947" y="96243"/>
                </a:lnTo>
                <a:lnTo>
                  <a:pt x="8132627" y="133999"/>
                </a:lnTo>
                <a:lnTo>
                  <a:pt x="8152627" y="176139"/>
                </a:lnTo>
                <a:lnTo>
                  <a:pt x="8165186" y="221897"/>
                </a:lnTo>
                <a:lnTo>
                  <a:pt x="8169541" y="270509"/>
                </a:lnTo>
                <a:lnTo>
                  <a:pt x="8169541" y="2367279"/>
                </a:lnTo>
                <a:lnTo>
                  <a:pt x="8165186" y="2415887"/>
                </a:lnTo>
                <a:lnTo>
                  <a:pt x="8152627" y="2461634"/>
                </a:lnTo>
                <a:lnTo>
                  <a:pt x="8132627" y="2503757"/>
                </a:lnTo>
                <a:lnTo>
                  <a:pt x="8105947" y="2541494"/>
                </a:lnTo>
                <a:lnTo>
                  <a:pt x="8073350" y="2574080"/>
                </a:lnTo>
                <a:lnTo>
                  <a:pt x="8035599" y="2600753"/>
                </a:lnTo>
                <a:lnTo>
                  <a:pt x="7993453" y="2620749"/>
                </a:lnTo>
                <a:lnTo>
                  <a:pt x="7947677" y="2633307"/>
                </a:lnTo>
                <a:lnTo>
                  <a:pt x="7899031" y="2637662"/>
                </a:lnTo>
                <a:lnTo>
                  <a:pt x="502894" y="2637662"/>
                </a:lnTo>
                <a:lnTo>
                  <a:pt x="454276" y="2633307"/>
                </a:lnTo>
                <a:lnTo>
                  <a:pt x="408518" y="2620749"/>
                </a:lnTo>
                <a:lnTo>
                  <a:pt x="366382" y="2600753"/>
                </a:lnTo>
                <a:lnTo>
                  <a:pt x="328633" y="2574080"/>
                </a:lnTo>
                <a:lnTo>
                  <a:pt x="296034" y="2541494"/>
                </a:lnTo>
                <a:lnTo>
                  <a:pt x="269350" y="2503757"/>
                </a:lnTo>
                <a:lnTo>
                  <a:pt x="249344" y="2461634"/>
                </a:lnTo>
                <a:lnTo>
                  <a:pt x="236780" y="2415887"/>
                </a:lnTo>
                <a:lnTo>
                  <a:pt x="232422" y="2367279"/>
                </a:lnTo>
                <a:lnTo>
                  <a:pt x="232422" y="270509"/>
                </a:lnTo>
                <a:close/>
              </a:path>
            </a:pathLst>
          </a:custGeom>
          <a:ln w="38100">
            <a:solidFill>
              <a:srgbClr val="2D6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284" y="179261"/>
            <a:ext cx="6019515" cy="29767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just">
              <a:spcBef>
                <a:spcPts val="71"/>
              </a:spcBef>
            </a:pPr>
            <a:r>
              <a:rPr sz="1875" b="1" spc="-19" dirty="0">
                <a:solidFill>
                  <a:srgbClr val="E65028"/>
                </a:solidFill>
                <a:latin typeface="Montserrat Medium" panose="00000600000000000000" pitchFamily="2" charset="-52"/>
                <a:cs typeface="Arial"/>
              </a:rPr>
              <a:t>СУБСИДИРОВАНИЕ</a:t>
            </a:r>
            <a:r>
              <a:rPr sz="1875" b="1" spc="-53" dirty="0">
                <a:solidFill>
                  <a:srgbClr val="E65028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875" b="1" spc="-19" dirty="0">
                <a:solidFill>
                  <a:srgbClr val="E65028"/>
                </a:solidFill>
                <a:latin typeface="Montserrat Medium" panose="00000600000000000000" pitchFamily="2" charset="-52"/>
                <a:cs typeface="Arial"/>
              </a:rPr>
              <a:t>РАБОТОДАТЕЛЕЙ</a:t>
            </a:r>
            <a:endParaRPr sz="1875" dirty="0">
              <a:solidFill>
                <a:srgbClr val="E65028"/>
              </a:solidFill>
              <a:latin typeface="Montserrat Medium" panose="00000600000000000000" pitchFamily="2" charset="-52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3601" y="476939"/>
            <a:ext cx="8131730" cy="29767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1875" dirty="0">
                <a:solidFill>
                  <a:srgbClr val="0050AA"/>
                </a:solidFill>
                <a:latin typeface="Montserrat Medium" panose="00000600000000000000" pitchFamily="2" charset="-52"/>
              </a:rPr>
              <a:t>ПРИ</a:t>
            </a:r>
            <a:r>
              <a:rPr sz="1875" spc="-68" dirty="0">
                <a:solidFill>
                  <a:srgbClr val="0050AA"/>
                </a:solidFill>
                <a:latin typeface="Montserrat Medium" panose="00000600000000000000" pitchFamily="2" charset="-52"/>
              </a:rPr>
              <a:t> </a:t>
            </a:r>
            <a:r>
              <a:rPr sz="1875" spc="-23" dirty="0">
                <a:solidFill>
                  <a:srgbClr val="0050AA"/>
                </a:solidFill>
                <a:latin typeface="Montserrat Medium" panose="00000600000000000000" pitchFamily="2" charset="-52"/>
              </a:rPr>
              <a:t>ТРУДОУСТРОЙСТВЕ</a:t>
            </a:r>
            <a:r>
              <a:rPr sz="1875" spc="-56" dirty="0">
                <a:solidFill>
                  <a:srgbClr val="0050AA"/>
                </a:solidFill>
                <a:latin typeface="Montserrat Medium" panose="00000600000000000000" pitchFamily="2" charset="-52"/>
              </a:rPr>
              <a:t> </a:t>
            </a:r>
            <a:r>
              <a:rPr sz="1875" spc="-15" dirty="0">
                <a:solidFill>
                  <a:srgbClr val="0050AA"/>
                </a:solidFill>
                <a:latin typeface="Montserrat Medium" panose="00000600000000000000" pitchFamily="2" charset="-52"/>
              </a:rPr>
              <a:t>ГРАЖДАН</a:t>
            </a:r>
            <a:r>
              <a:rPr sz="1875" spc="-75" dirty="0">
                <a:solidFill>
                  <a:srgbClr val="0050AA"/>
                </a:solidFill>
                <a:latin typeface="Montserrat Medium" panose="00000600000000000000" pitchFamily="2" charset="-52"/>
              </a:rPr>
              <a:t> </a:t>
            </a:r>
            <a:r>
              <a:rPr sz="1875" dirty="0">
                <a:solidFill>
                  <a:srgbClr val="0050AA"/>
                </a:solidFill>
                <a:latin typeface="Montserrat Medium" panose="00000600000000000000" pitchFamily="2" charset="-52"/>
              </a:rPr>
              <a:t>ОТДЕЛЬНЫХ</a:t>
            </a:r>
            <a:r>
              <a:rPr sz="1875" spc="-60" dirty="0">
                <a:solidFill>
                  <a:srgbClr val="0050AA"/>
                </a:solidFill>
                <a:latin typeface="Montserrat Medium" panose="00000600000000000000" pitchFamily="2" charset="-52"/>
              </a:rPr>
              <a:t> </a:t>
            </a:r>
            <a:r>
              <a:rPr sz="1875" spc="-8" dirty="0">
                <a:solidFill>
                  <a:srgbClr val="0050AA"/>
                </a:solidFill>
                <a:latin typeface="Montserrat Medium" panose="00000600000000000000" pitchFamily="2" charset="-52"/>
              </a:rPr>
              <a:t>КАТЕГОРИЙ</a:t>
            </a:r>
            <a:endParaRPr sz="1875" dirty="0">
              <a:solidFill>
                <a:srgbClr val="0050AA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43025" y="954386"/>
            <a:ext cx="1537335" cy="372698"/>
          </a:xfrm>
          <a:prstGeom prst="rect">
            <a:avLst/>
          </a:prstGeom>
          <a:solidFill>
            <a:srgbClr val="E65028"/>
          </a:solidFill>
        </p:spPr>
        <p:txBody>
          <a:bodyPr vert="horz" wrap="square" lIns="0" tIns="26194" rIns="0" bIns="0" rtlCol="0">
            <a:spAutoFit/>
          </a:bodyPr>
          <a:lstStyle/>
          <a:p>
            <a:pPr marL="68580">
              <a:spcBef>
                <a:spcPts val="206"/>
              </a:spcBef>
            </a:pPr>
            <a:r>
              <a:rPr sz="2250" b="1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sz="2250" b="1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spc="-19" dirty="0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61173" y="3111608"/>
            <a:ext cx="3950018" cy="373179"/>
          </a:xfrm>
          <a:prstGeom prst="rect">
            <a:avLst/>
          </a:prstGeom>
          <a:solidFill>
            <a:srgbClr val="E65028"/>
          </a:solidFill>
        </p:spPr>
        <p:txBody>
          <a:bodyPr vert="horz" wrap="square" lIns="0" tIns="26670" rIns="0" bIns="0" rtlCol="0">
            <a:spAutoFit/>
          </a:bodyPr>
          <a:lstStyle/>
          <a:p>
            <a:pPr marL="1429" algn="ctr">
              <a:spcBef>
                <a:spcPts val="210"/>
              </a:spcBef>
            </a:pPr>
            <a:r>
              <a:rPr sz="2250" b="1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sz="2250" b="1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spc="-19" dirty="0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2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3254" y="1407814"/>
            <a:ext cx="5624513" cy="898323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9525">
              <a:spcBef>
                <a:spcPts val="975"/>
              </a:spcBef>
            </a:pPr>
            <a:r>
              <a:rPr sz="1425" b="1" spc="-19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ПОСТАНОВЛЕНИЕ</a:t>
            </a:r>
            <a:r>
              <a:rPr sz="1425" b="1" spc="-26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ПРАВИТЕЛЬСТВА</a:t>
            </a:r>
            <a:r>
              <a:rPr sz="1425" b="1" spc="-1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425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РФ</a:t>
            </a:r>
            <a:r>
              <a:rPr sz="1425" b="1" spc="-30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425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ОТ</a:t>
            </a:r>
            <a:r>
              <a:rPr sz="1425" b="1" spc="-30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425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13.03.2021</a:t>
            </a:r>
            <a:r>
              <a:rPr sz="1425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425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№</a:t>
            </a:r>
            <a:r>
              <a:rPr sz="1425" b="1" spc="-3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425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362</a:t>
            </a:r>
            <a:r>
              <a:rPr sz="1425" b="1" spc="-23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endParaRPr sz="1425" dirty="0">
              <a:latin typeface="Montserrat Medium" panose="00000600000000000000" pitchFamily="2" charset="-52"/>
              <a:cs typeface="Arial"/>
            </a:endParaRPr>
          </a:p>
          <a:p>
            <a:pPr marL="9049" marR="3810">
              <a:spcBef>
                <a:spcPts val="900"/>
              </a:spcBef>
              <a:tabLst>
                <a:tab pos="224314" algn="l"/>
                <a:tab pos="2287429" algn="l"/>
                <a:tab pos="3250883" algn="l"/>
                <a:tab pos="4432935" algn="l"/>
              </a:tabLst>
            </a:pPr>
            <a:r>
              <a:rPr sz="1425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СТИМУЛИРОВАНИЕ</a:t>
            </a:r>
            <a:r>
              <a:rPr sz="1425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	</a:t>
            </a:r>
            <a:r>
              <a:rPr sz="1425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НАЙМА</a:t>
            </a:r>
            <a:r>
              <a:rPr sz="1425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	</a:t>
            </a:r>
            <a:r>
              <a:rPr sz="1425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ГРАЖДАН</a:t>
            </a:r>
            <a:r>
              <a:rPr lang="en-US" sz="1425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425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ОТДЕЛЬНЫХ КАТЕГОРИЙ:</a:t>
            </a:r>
            <a:endParaRPr sz="1425" dirty="0">
              <a:latin typeface="Montserrat Medium" panose="00000600000000000000" pitchFamily="2" charset="-52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3255" y="2289201"/>
            <a:ext cx="5622131" cy="1039708"/>
          </a:xfrm>
          <a:prstGeom prst="rect">
            <a:avLst/>
          </a:prstGeom>
        </p:spPr>
        <p:txBody>
          <a:bodyPr vert="horz" wrap="square" lIns="0" tIns="84773" rIns="0" bIns="0" rtlCol="0">
            <a:spAutoFit/>
          </a:bodyPr>
          <a:lstStyle/>
          <a:p>
            <a:pPr marL="208121">
              <a:spcBef>
                <a:spcPts val="668"/>
              </a:spcBef>
            </a:pPr>
            <a:r>
              <a:rPr sz="1300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3</a:t>
            </a:r>
            <a:r>
              <a:rPr sz="1300" b="1" spc="-34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00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МРОТ</a:t>
            </a:r>
            <a:r>
              <a:rPr sz="1300" b="1" spc="-34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00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–</a:t>
            </a:r>
            <a:r>
              <a:rPr sz="1300" b="1" spc="-26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00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СУБСИДИИ</a:t>
            </a:r>
            <a:r>
              <a:rPr sz="1300" b="1" spc="-34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00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НА</a:t>
            </a:r>
            <a:r>
              <a:rPr sz="1300" b="1" spc="-26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00" b="1" spc="-19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СТИМУЛИРОВАНИЕ</a:t>
            </a:r>
            <a:r>
              <a:rPr sz="1300" b="1" spc="-4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00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НАЙМА;</a:t>
            </a:r>
            <a:endParaRPr sz="1300" dirty="0">
              <a:latin typeface="Montserrat Medium" panose="00000600000000000000" pitchFamily="2" charset="-52"/>
              <a:cs typeface="Arial"/>
            </a:endParaRPr>
          </a:p>
          <a:p>
            <a:pPr marL="208121">
              <a:spcBef>
                <a:spcPts val="596"/>
              </a:spcBef>
            </a:pPr>
            <a:r>
              <a:rPr sz="1300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6</a:t>
            </a:r>
            <a:r>
              <a:rPr sz="1300" b="1" spc="-3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00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МРОТ</a:t>
            </a:r>
            <a:r>
              <a:rPr sz="1300" b="1" spc="-34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00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–</a:t>
            </a:r>
            <a:r>
              <a:rPr sz="1300" b="1" spc="-30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00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СУБСИДИИ</a:t>
            </a:r>
            <a:r>
              <a:rPr sz="1300" b="1" spc="-4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00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НА</a:t>
            </a:r>
            <a:r>
              <a:rPr sz="1300" b="1" spc="-30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00" b="1" spc="-23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ТРУДОУСТРОЙСТВО</a:t>
            </a:r>
            <a:r>
              <a:rPr sz="1300" b="1" spc="-15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lang="ru-RU" sz="1300" b="1" spc="-15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ИНВАЛИДОВ </a:t>
            </a:r>
            <a:r>
              <a:rPr sz="1300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;</a:t>
            </a:r>
            <a:endParaRPr sz="1300" dirty="0">
              <a:latin typeface="Montserrat Medium" panose="00000600000000000000" pitchFamily="2" charset="-52"/>
              <a:cs typeface="Arial"/>
            </a:endParaRPr>
          </a:p>
          <a:p>
            <a:pPr marL="9049" marR="3810">
              <a:spcBef>
                <a:spcPts val="604"/>
              </a:spcBef>
              <a:tabLst>
                <a:tab pos="224314" algn="l"/>
                <a:tab pos="274320" algn="l"/>
              </a:tabLst>
            </a:pPr>
            <a:r>
              <a:rPr sz="1300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ПРИВЛЕЧЕНИЕ</a:t>
            </a:r>
            <a:r>
              <a:rPr sz="1300" b="1" spc="26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00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РАБОТНИКОВ</a:t>
            </a:r>
            <a:r>
              <a:rPr sz="1300" b="1" spc="30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00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ИЗ</a:t>
            </a:r>
            <a:r>
              <a:rPr sz="1300" b="1" spc="34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00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ДРУГИХ</a:t>
            </a:r>
            <a:r>
              <a:rPr sz="1300" b="1" spc="30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00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СУБЪЕКТОВ</a:t>
            </a:r>
            <a:r>
              <a:rPr sz="1300" b="1" spc="30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00" b="1" spc="-19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РФ </a:t>
            </a:r>
            <a:r>
              <a:rPr sz="1300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(4</a:t>
            </a:r>
            <a:r>
              <a:rPr sz="1300" b="1" spc="-26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00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МРОТ)</a:t>
            </a:r>
            <a:endParaRPr sz="1300" dirty="0">
              <a:latin typeface="Montserrat Medium" panose="00000600000000000000" pitchFamily="2" charset="-52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9114" y="5205983"/>
            <a:ext cx="2210753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-1429" algn="ctr">
              <a:spcBef>
                <a:spcPts val="75"/>
              </a:spcBef>
            </a:pPr>
            <a:r>
              <a:rPr sz="1350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СТИМУЛИРОВАНИЕ </a:t>
            </a:r>
            <a:r>
              <a:rPr sz="1350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НАЙМА</a:t>
            </a:r>
            <a:r>
              <a:rPr sz="1350" b="1" spc="-45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50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ГРАЖДАН ОТДЕЛЬНЫХ</a:t>
            </a:r>
            <a:r>
              <a:rPr sz="1350" b="1" spc="-64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50" b="1" spc="-15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КАТЕГОРИЙ</a:t>
            </a:r>
            <a:endParaRPr sz="1350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4895" y="3452336"/>
            <a:ext cx="2770298" cy="295055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7746397" y="4704493"/>
            <a:ext cx="2591276" cy="1653540"/>
          </a:xfrm>
          <a:custGeom>
            <a:avLst/>
            <a:gdLst/>
            <a:ahLst/>
            <a:cxnLst/>
            <a:rect l="l" t="t" r="r" b="b"/>
            <a:pathLst>
              <a:path w="3455034" h="2204720">
                <a:moveTo>
                  <a:pt x="0" y="226060"/>
                </a:moveTo>
                <a:lnTo>
                  <a:pt x="4593" y="180503"/>
                </a:lnTo>
                <a:lnTo>
                  <a:pt x="17766" y="138070"/>
                </a:lnTo>
                <a:lnTo>
                  <a:pt x="38609" y="99671"/>
                </a:lnTo>
                <a:lnTo>
                  <a:pt x="66214" y="66214"/>
                </a:lnTo>
                <a:lnTo>
                  <a:pt x="99671" y="38609"/>
                </a:lnTo>
                <a:lnTo>
                  <a:pt x="138070" y="17766"/>
                </a:lnTo>
                <a:lnTo>
                  <a:pt x="180503" y="4593"/>
                </a:lnTo>
                <a:lnTo>
                  <a:pt x="226060" y="0"/>
                </a:lnTo>
                <a:lnTo>
                  <a:pt x="3228721" y="0"/>
                </a:lnTo>
                <a:lnTo>
                  <a:pt x="3274277" y="4593"/>
                </a:lnTo>
                <a:lnTo>
                  <a:pt x="3316710" y="17766"/>
                </a:lnTo>
                <a:lnTo>
                  <a:pt x="3355109" y="38609"/>
                </a:lnTo>
                <a:lnTo>
                  <a:pt x="3388566" y="66214"/>
                </a:lnTo>
                <a:lnTo>
                  <a:pt x="3416171" y="99671"/>
                </a:lnTo>
                <a:lnTo>
                  <a:pt x="3437014" y="138070"/>
                </a:lnTo>
                <a:lnTo>
                  <a:pt x="3450187" y="180503"/>
                </a:lnTo>
                <a:lnTo>
                  <a:pt x="3454780" y="226060"/>
                </a:lnTo>
                <a:lnTo>
                  <a:pt x="3454780" y="1978393"/>
                </a:lnTo>
                <a:lnTo>
                  <a:pt x="3450187" y="2023949"/>
                </a:lnTo>
                <a:lnTo>
                  <a:pt x="3437014" y="2066380"/>
                </a:lnTo>
                <a:lnTo>
                  <a:pt x="3416171" y="2104777"/>
                </a:lnTo>
                <a:lnTo>
                  <a:pt x="3388566" y="2138232"/>
                </a:lnTo>
                <a:lnTo>
                  <a:pt x="3355109" y="2165834"/>
                </a:lnTo>
                <a:lnTo>
                  <a:pt x="3316710" y="2186676"/>
                </a:lnTo>
                <a:lnTo>
                  <a:pt x="3274277" y="2199848"/>
                </a:lnTo>
                <a:lnTo>
                  <a:pt x="3228721" y="2204440"/>
                </a:lnTo>
                <a:lnTo>
                  <a:pt x="226060" y="2204440"/>
                </a:lnTo>
                <a:lnTo>
                  <a:pt x="180503" y="2199848"/>
                </a:lnTo>
                <a:lnTo>
                  <a:pt x="138070" y="2186676"/>
                </a:lnTo>
                <a:lnTo>
                  <a:pt x="99671" y="2165834"/>
                </a:lnTo>
                <a:lnTo>
                  <a:pt x="66214" y="2138232"/>
                </a:lnTo>
                <a:lnTo>
                  <a:pt x="38609" y="2104777"/>
                </a:lnTo>
                <a:lnTo>
                  <a:pt x="17766" y="2066380"/>
                </a:lnTo>
                <a:lnTo>
                  <a:pt x="4593" y="2023949"/>
                </a:lnTo>
                <a:lnTo>
                  <a:pt x="0" y="1978393"/>
                </a:lnTo>
                <a:lnTo>
                  <a:pt x="0" y="226060"/>
                </a:lnTo>
                <a:close/>
              </a:path>
            </a:pathLst>
          </a:custGeom>
          <a:ln w="38100">
            <a:solidFill>
              <a:srgbClr val="2D6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29284" y="5199124"/>
            <a:ext cx="240315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46735" marR="540068" algn="ctr">
              <a:spcBef>
                <a:spcPts val="75"/>
              </a:spcBef>
            </a:pPr>
            <a:r>
              <a:rPr sz="1200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ПРИВЛЕЧЕНИ</a:t>
            </a:r>
            <a:r>
              <a:rPr lang="ru-RU" sz="1200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Е</a:t>
            </a:r>
            <a:r>
              <a:rPr sz="1200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РАБОТНИКОВ</a:t>
            </a:r>
            <a:endParaRPr sz="1200" dirty="0">
              <a:latin typeface="Montserrat Medium" panose="00000600000000000000" pitchFamily="2" charset="-52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ИЗ</a:t>
            </a:r>
            <a:r>
              <a:rPr sz="1200" b="1" spc="-60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200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ДРУГИХ</a:t>
            </a:r>
            <a:r>
              <a:rPr sz="1200" b="1" spc="-45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200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СУБЪЕКТОВ</a:t>
            </a:r>
            <a:r>
              <a:rPr sz="1200" b="1" spc="-45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200" b="1" spc="-19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РФ</a:t>
            </a:r>
            <a:endParaRPr sz="1200" dirty="0">
              <a:latin typeface="Montserrat Medium" panose="00000600000000000000" pitchFamily="2" charset="-52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61173" y="4783550"/>
            <a:ext cx="2357438" cy="14638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 marR="3810" indent="-953" algn="ctr">
              <a:spcBef>
                <a:spcPts val="75"/>
              </a:spcBef>
            </a:pPr>
            <a:r>
              <a:rPr sz="1350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ВОЗМЕЩЕНИЕ</a:t>
            </a:r>
            <a:r>
              <a:rPr sz="1350" b="1" spc="-45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50" b="1" spc="-15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ЧАСТИ </a:t>
            </a:r>
            <a:r>
              <a:rPr sz="1350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РАСХОДОВ </a:t>
            </a:r>
            <a:r>
              <a:rPr sz="1350" b="1" spc="-26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РАБОТОДАТЕЛЕЙ</a:t>
            </a:r>
            <a:r>
              <a:rPr sz="1350" b="1" spc="-15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50" b="1" spc="-19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НА ОБОРУДОВАНИЕ</a:t>
            </a:r>
            <a:r>
              <a:rPr sz="1350" b="1" spc="-45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50" b="1" spc="-15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РАБОЧИХ </a:t>
            </a:r>
            <a:r>
              <a:rPr sz="1350" b="1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МЕСТ</a:t>
            </a:r>
            <a:r>
              <a:rPr sz="1350" b="1" spc="-90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 </a:t>
            </a:r>
            <a:r>
              <a:rPr sz="1350" b="1" spc="-19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ДЛЯ </a:t>
            </a:r>
            <a:r>
              <a:rPr sz="1350" b="1" spc="-8" dirty="0">
                <a:solidFill>
                  <a:srgbClr val="375F92"/>
                </a:solidFill>
                <a:latin typeface="Montserrat Medium" panose="00000600000000000000" pitchFamily="2" charset="-52"/>
                <a:cs typeface="Arial"/>
              </a:rPr>
              <a:t>ТРУДОУСТРОЙСТВА ИНВАЛИДОВ</a:t>
            </a:r>
            <a:endParaRPr sz="1350" dirty="0">
              <a:latin typeface="Montserrat Medium" panose="00000600000000000000" pitchFamily="2" charset="-52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45513" y="4316444"/>
            <a:ext cx="361950" cy="361950"/>
            <a:chOff x="1927351" y="5755259"/>
            <a:chExt cx="482600" cy="482600"/>
          </a:xfrm>
          <a:solidFill>
            <a:srgbClr val="E65028"/>
          </a:solidFill>
        </p:grpSpPr>
        <p:sp>
          <p:nvSpPr>
            <p:cNvPr id="19" name="object 19"/>
            <p:cNvSpPr/>
            <p:nvPr/>
          </p:nvSpPr>
          <p:spPr>
            <a:xfrm>
              <a:off x="1940051" y="576795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40051" y="576795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grpFill/>
            <a:ln w="25399">
              <a:solidFill>
                <a:srgbClr val="F94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53432" y="4345782"/>
            <a:ext cx="1462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8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06945" y="4359688"/>
            <a:ext cx="146209" cy="286617"/>
          </a:xfrm>
          <a:prstGeom prst="rect">
            <a:avLst/>
          </a:prstGeom>
          <a:solidFill>
            <a:srgbClr val="E65028"/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391144" y="4209668"/>
            <a:ext cx="361950" cy="361950"/>
            <a:chOff x="11188192" y="5612891"/>
            <a:chExt cx="482600" cy="482600"/>
          </a:xfrm>
        </p:grpSpPr>
        <p:sp>
          <p:nvSpPr>
            <p:cNvPr id="24" name="object 24"/>
            <p:cNvSpPr/>
            <p:nvPr/>
          </p:nvSpPr>
          <p:spPr>
            <a:xfrm>
              <a:off x="11200892" y="562559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39"/>
                  </a:lnTo>
                  <a:lnTo>
                    <a:pt x="139624" y="17948"/>
                  </a:lnTo>
                  <a:lnTo>
                    <a:pt x="100793" y="39011"/>
                  </a:lnTo>
                  <a:lnTo>
                    <a:pt x="66960" y="66913"/>
                  </a:lnTo>
                  <a:lnTo>
                    <a:pt x="39045" y="100738"/>
                  </a:lnTo>
                  <a:lnTo>
                    <a:pt x="17966" y="139571"/>
                  </a:lnTo>
                  <a:lnTo>
                    <a:pt x="4644" y="182496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496"/>
                  </a:lnTo>
                  <a:lnTo>
                    <a:pt x="439233" y="139571"/>
                  </a:lnTo>
                  <a:lnTo>
                    <a:pt x="418154" y="100738"/>
                  </a:lnTo>
                  <a:lnTo>
                    <a:pt x="390239" y="66913"/>
                  </a:lnTo>
                  <a:lnTo>
                    <a:pt x="356406" y="39011"/>
                  </a:lnTo>
                  <a:lnTo>
                    <a:pt x="317575" y="17948"/>
                  </a:lnTo>
                  <a:lnTo>
                    <a:pt x="274666" y="463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D251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200892" y="562559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496"/>
                  </a:lnTo>
                  <a:lnTo>
                    <a:pt x="17966" y="139571"/>
                  </a:lnTo>
                  <a:lnTo>
                    <a:pt x="39045" y="100738"/>
                  </a:lnTo>
                  <a:lnTo>
                    <a:pt x="66960" y="66913"/>
                  </a:lnTo>
                  <a:lnTo>
                    <a:pt x="100793" y="39011"/>
                  </a:lnTo>
                  <a:lnTo>
                    <a:pt x="139624" y="17948"/>
                  </a:lnTo>
                  <a:lnTo>
                    <a:pt x="182533" y="4639"/>
                  </a:lnTo>
                  <a:lnTo>
                    <a:pt x="228600" y="0"/>
                  </a:lnTo>
                  <a:lnTo>
                    <a:pt x="274666" y="4639"/>
                  </a:lnTo>
                  <a:lnTo>
                    <a:pt x="317575" y="17948"/>
                  </a:lnTo>
                  <a:lnTo>
                    <a:pt x="356406" y="39011"/>
                  </a:lnTo>
                  <a:lnTo>
                    <a:pt x="390239" y="66913"/>
                  </a:lnTo>
                  <a:lnTo>
                    <a:pt x="418154" y="100738"/>
                  </a:lnTo>
                  <a:lnTo>
                    <a:pt x="439233" y="139571"/>
                  </a:lnTo>
                  <a:lnTo>
                    <a:pt x="452555" y="182496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F94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499633" y="4239006"/>
            <a:ext cx="1462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8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583062" y="3011033"/>
            <a:ext cx="6274594" cy="1504473"/>
            <a:chOff x="2110749" y="4014711"/>
            <a:chExt cx="8366125" cy="2005964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0055" y="4963286"/>
              <a:ext cx="1771522" cy="10571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110749" y="4584445"/>
              <a:ext cx="171450" cy="1153795"/>
            </a:xfrm>
            <a:custGeom>
              <a:avLst/>
              <a:gdLst/>
              <a:ahLst/>
              <a:cxnLst/>
              <a:rect l="l" t="t" r="r" b="b"/>
              <a:pathLst>
                <a:path w="171450" h="1153795">
                  <a:moveTo>
                    <a:pt x="16958" y="980703"/>
                  </a:moveTo>
                  <a:lnTo>
                    <a:pt x="9769" y="982979"/>
                  </a:lnTo>
                  <a:lnTo>
                    <a:pt x="3972" y="987865"/>
                  </a:lnTo>
                  <a:lnTo>
                    <a:pt x="640" y="994346"/>
                  </a:lnTo>
                  <a:lnTo>
                    <a:pt x="0" y="1001589"/>
                  </a:lnTo>
                  <a:lnTo>
                    <a:pt x="2276" y="1008761"/>
                  </a:lnTo>
                  <a:lnTo>
                    <a:pt x="81905" y="1153287"/>
                  </a:lnTo>
                  <a:lnTo>
                    <a:pt x="104916" y="1115949"/>
                  </a:lnTo>
                  <a:lnTo>
                    <a:pt x="101844" y="1115949"/>
                  </a:lnTo>
                  <a:lnTo>
                    <a:pt x="63744" y="1115059"/>
                  </a:lnTo>
                  <a:lnTo>
                    <a:pt x="65455" y="1045485"/>
                  </a:lnTo>
                  <a:lnTo>
                    <a:pt x="65474" y="1044729"/>
                  </a:lnTo>
                  <a:lnTo>
                    <a:pt x="35550" y="990473"/>
                  </a:lnTo>
                  <a:lnTo>
                    <a:pt x="30718" y="984676"/>
                  </a:lnTo>
                  <a:lnTo>
                    <a:pt x="24231" y="981344"/>
                  </a:lnTo>
                  <a:lnTo>
                    <a:pt x="16958" y="980703"/>
                  </a:lnTo>
                  <a:close/>
                </a:path>
                <a:path w="171450" h="1153795">
                  <a:moveTo>
                    <a:pt x="65474" y="1044729"/>
                  </a:moveTo>
                  <a:lnTo>
                    <a:pt x="63744" y="1115059"/>
                  </a:lnTo>
                  <a:lnTo>
                    <a:pt x="101844" y="1115949"/>
                  </a:lnTo>
                  <a:lnTo>
                    <a:pt x="102080" y="1106296"/>
                  </a:lnTo>
                  <a:lnTo>
                    <a:pt x="99431" y="1106296"/>
                  </a:lnTo>
                  <a:lnTo>
                    <a:pt x="66538" y="1105534"/>
                  </a:lnTo>
                  <a:lnTo>
                    <a:pt x="83679" y="1077738"/>
                  </a:lnTo>
                  <a:lnTo>
                    <a:pt x="65474" y="1044729"/>
                  </a:lnTo>
                  <a:close/>
                </a:path>
                <a:path w="171450" h="1153795">
                  <a:moveTo>
                    <a:pt x="155170" y="984081"/>
                  </a:moveTo>
                  <a:lnTo>
                    <a:pt x="103569" y="1045485"/>
                  </a:lnTo>
                  <a:lnTo>
                    <a:pt x="101865" y="1115059"/>
                  </a:lnTo>
                  <a:lnTo>
                    <a:pt x="101844" y="1115949"/>
                  </a:lnTo>
                  <a:lnTo>
                    <a:pt x="104916" y="1115949"/>
                  </a:lnTo>
                  <a:lnTo>
                    <a:pt x="168392" y="1012951"/>
                  </a:lnTo>
                  <a:lnTo>
                    <a:pt x="171047" y="1005826"/>
                  </a:lnTo>
                  <a:lnTo>
                    <a:pt x="170888" y="1001589"/>
                  </a:lnTo>
                  <a:lnTo>
                    <a:pt x="170773" y="998521"/>
                  </a:lnTo>
                  <a:lnTo>
                    <a:pt x="167784" y="991860"/>
                  </a:lnTo>
                  <a:lnTo>
                    <a:pt x="162296" y="986663"/>
                  </a:lnTo>
                  <a:lnTo>
                    <a:pt x="155170" y="984081"/>
                  </a:lnTo>
                  <a:close/>
                </a:path>
                <a:path w="171450" h="1153795">
                  <a:moveTo>
                    <a:pt x="83679" y="1077738"/>
                  </a:moveTo>
                  <a:lnTo>
                    <a:pt x="66538" y="1105534"/>
                  </a:lnTo>
                  <a:lnTo>
                    <a:pt x="99431" y="1106296"/>
                  </a:lnTo>
                  <a:lnTo>
                    <a:pt x="83679" y="1077738"/>
                  </a:lnTo>
                  <a:close/>
                </a:path>
                <a:path w="171450" h="1153795">
                  <a:moveTo>
                    <a:pt x="103569" y="1045485"/>
                  </a:moveTo>
                  <a:lnTo>
                    <a:pt x="83679" y="1077738"/>
                  </a:lnTo>
                  <a:lnTo>
                    <a:pt x="99431" y="1106296"/>
                  </a:lnTo>
                  <a:lnTo>
                    <a:pt x="102080" y="1106296"/>
                  </a:lnTo>
                  <a:lnTo>
                    <a:pt x="103569" y="1045485"/>
                  </a:lnTo>
                  <a:close/>
                </a:path>
                <a:path w="171450" h="1153795">
                  <a:moveTo>
                    <a:pt x="91176" y="0"/>
                  </a:moveTo>
                  <a:lnTo>
                    <a:pt x="65474" y="1044729"/>
                  </a:lnTo>
                  <a:lnTo>
                    <a:pt x="83679" y="1077738"/>
                  </a:lnTo>
                  <a:lnTo>
                    <a:pt x="103569" y="1045485"/>
                  </a:lnTo>
                  <a:lnTo>
                    <a:pt x="129149" y="888"/>
                  </a:lnTo>
                  <a:lnTo>
                    <a:pt x="91176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8560" y="4014711"/>
              <a:ext cx="1678051" cy="896124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92826" y="3784949"/>
            <a:ext cx="1296923" cy="81076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3285" y="6230672"/>
            <a:ext cx="1121761" cy="4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0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>
          <a:xfrm>
            <a:off x="793800" y="1112400"/>
            <a:ext cx="4117320" cy="5166000"/>
          </a:xfrm>
          <a:prstGeom prst="rect">
            <a:avLst/>
          </a:prstGeom>
          <a:noFill/>
          <a:ln w="25400">
            <a:solidFill>
              <a:srgbClr val="2A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3" y="1524000"/>
            <a:ext cx="853514" cy="999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00" y="2929493"/>
            <a:ext cx="4121253" cy="2359356"/>
          </a:xfrm>
          <a:prstGeom prst="rect">
            <a:avLst/>
          </a:prstGeom>
        </p:spPr>
      </p:pic>
      <p:sp>
        <p:nvSpPr>
          <p:cNvPr id="9" name="Прямоугольник 42"/>
          <p:cNvSpPr/>
          <p:nvPr/>
        </p:nvSpPr>
        <p:spPr>
          <a:xfrm>
            <a:off x="5638800" y="242292"/>
            <a:ext cx="6229440" cy="6004440"/>
          </a:xfrm>
          <a:prstGeom prst="rect">
            <a:avLst/>
          </a:pr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500" b="1" u="none" strike="noStrike" dirty="0">
                <a:solidFill>
                  <a:srgbClr val="FF0000"/>
                </a:solidFill>
                <a:uFillTx/>
                <a:latin typeface="Montserrat Medium" panose="00000600000000000000" pitchFamily="2" charset="-52"/>
              </a:rPr>
              <a:t>ЦЕЛЬ ПРЕДОСТАВЛЕНИЯ СУБСИДИЙ: </a:t>
            </a:r>
            <a:br>
              <a:rPr sz="1500" dirty="0">
                <a:latin typeface="Montserrat Medium" panose="00000600000000000000" pitchFamily="2" charset="-52"/>
              </a:rPr>
            </a:br>
            <a:r>
              <a:rPr lang="ru-RU" sz="1500" dirty="0">
                <a:solidFill>
                  <a:srgbClr val="2A398F"/>
                </a:solidFill>
                <a:latin typeface="Montserrat Medium" panose="00000600000000000000" pitchFamily="2" charset="-52"/>
              </a:rPr>
              <a:t>О</a:t>
            </a:r>
            <a:r>
              <a:rPr lang="ru-RU" sz="1500" b="0" u="none" strike="noStrike" dirty="0">
                <a:solidFill>
                  <a:srgbClr val="2A398F"/>
                </a:solidFill>
                <a:uFillTx/>
                <a:latin typeface="Montserrat Medium" panose="00000600000000000000" pitchFamily="2" charset="-52"/>
              </a:rPr>
              <a:t>плату труда работникам из числа трудоустроенных граждан (частично), уплату налогов, сборов и страховых взносов в бюджеты бюджетной системы Российской Федерации (частично)</a:t>
            </a:r>
          </a:p>
          <a:p>
            <a:pPr defTabSz="914400">
              <a:lnSpc>
                <a:spcPct val="100000"/>
              </a:lnSpc>
            </a:pPr>
            <a:endParaRPr lang="ru-RU" sz="1500" b="0" u="none" strike="noStrike" dirty="0">
              <a:solidFill>
                <a:srgbClr val="000000"/>
              </a:solidFill>
              <a:uFillTx/>
              <a:latin typeface="Montserrat Medium" panose="00000600000000000000" pitchFamily="2" charset="-52"/>
            </a:endParaRPr>
          </a:p>
          <a:p>
            <a:pPr algn="just" defTabSz="914400">
              <a:lnSpc>
                <a:spcPct val="100000"/>
              </a:lnSpc>
            </a:pPr>
            <a:endParaRPr lang="ru-RU" sz="1500" b="0" u="none" strike="noStrike" dirty="0">
              <a:solidFill>
                <a:srgbClr val="000000"/>
              </a:solidFill>
              <a:uFillTx/>
              <a:latin typeface="Montserrat Medium" panose="00000600000000000000" pitchFamily="2" charset="-52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500" b="0" u="none" strike="noStrike" dirty="0">
                <a:solidFill>
                  <a:srgbClr val="FF0000"/>
                </a:solidFill>
                <a:uFillTx/>
                <a:latin typeface="Montserrat Medium" panose="00000600000000000000" pitchFamily="2" charset="-52"/>
              </a:rPr>
              <a:t>Работодатель не ранее чем через месяц после даты, с которой трудоустроенный гражданин приступил к исполнению трудовых обязанностей в соответствии с трудовым договором, заключенным с работодателем, но не позднее 15 декабря текущего финансового года направляет заявление в СФР о включении его в реестр.</a:t>
            </a:r>
            <a:endParaRPr lang="ru-RU" sz="1500" b="0" u="none" strike="noStrike" dirty="0">
              <a:solidFill>
                <a:srgbClr val="000000"/>
              </a:solidFill>
              <a:uFillTx/>
              <a:latin typeface="Montserrat Medium" panose="00000600000000000000" pitchFamily="2" charset="-52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lang="ru-RU" sz="15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6381285"/>
            <a:ext cx="1121761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6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6248400"/>
            <a:ext cx="1121761" cy="445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5801" y="762000"/>
            <a:ext cx="112014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50AA"/>
                </a:solidFill>
              </a:rPr>
              <a:t>СУБСИДИЯ ПРЕДОСТАВЛЯЕТСЯ В ЦЕЛЯХ ЧАСТИЧНОЙ КОМПЕНСАЦИИ ЗАТРАТ РАБОТОДАТЕЛЯ НА ВЫПЛАТУ</a:t>
            </a:r>
          </a:p>
          <a:p>
            <a:r>
              <a:rPr lang="ru-RU" sz="1500" b="1" dirty="0">
                <a:solidFill>
                  <a:srgbClr val="0050AA"/>
                </a:solidFill>
              </a:rPr>
              <a:t>ЗАРАБОТНОЙ ПЛАТЫ ИЗ ЧИСЛА ТРУДОУСТРОЕННЫХ ГРАЖДАН СЛЕДУЮЩИХ КАТЕГОРИЙ</a:t>
            </a:r>
            <a:r>
              <a:rPr lang="ru-RU" sz="1500" dirty="0">
                <a:solidFill>
                  <a:srgbClr val="0050AA"/>
                </a:solidFill>
              </a:rPr>
              <a:t>:</a:t>
            </a:r>
          </a:p>
          <a:p>
            <a:endParaRPr lang="ru-RU" sz="1500" dirty="0">
              <a:solidFill>
                <a:srgbClr val="0050A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50AA"/>
                </a:solidFill>
              </a:rPr>
              <a:t>ВЕТЕРАНЫ БОЕВЫХ ДЕЙСТВИЙ, ПРИНИМАВШИЕ УЧАСТИЕ В СВО;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50AA"/>
                </a:solidFill>
              </a:rPr>
              <a:t>ЧЛЕНЫ СЕМЕЙ ЛИЦ, ПОГИБШИХ (УМЕРШИХ) ПРИ ВЫПОЛНЕНИИ ЗАДАЧ В ХОДЕ СВО;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50AA"/>
                </a:solidFill>
              </a:rPr>
              <a:t>ЛИЦА, ПРИЗНАННЫЕ В УСТАНОВЛЕННОМ ПОРЯДКЕ ИНВАЛИДАМИ;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50AA"/>
                </a:solidFill>
              </a:rPr>
              <a:t>ГРАЖДАНЕ, УВОЛЕННЫЕ С ВОЕННОЙ СЛУЖБЫ, И ЧЛЕНЫ ИХ СЕМЕЙ;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50AA"/>
                </a:solidFill>
              </a:rPr>
              <a:t>ЛИЦА, ОСВОБОЖДЕННЫЕ ИЗ УЧРЕЖДЕНИЙ, ИСПОЛНЯЮЩИХ НАКАЗАНИЕ В ВИДЕ ЛИШЕНИЯ СВОБОДЫ, И ИЩУЩИЕ РАБОТУ В ТЕЧЕНИЕ ОДНОГО ГОДА С ДАТЫ ОСВОБОЖДЕНИЯ;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50AA"/>
                </a:solidFill>
              </a:rPr>
              <a:t>ОДИНОКИЕ И МНОГОДЕТНЫЕ РОДИТЕЛИ, УСЫНОВИТЕЛИ, ОПЕКУНЫ (ПОПЕЧИТЕЛИ), ВОСПИТЫВАЮЩИЕ НЕСОВЕРШЕННОЛЕТНИХ ДЕТЕЙ, ДЕТЕЙ – ИНВАЛИДОВ.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500" dirty="0">
              <a:solidFill>
                <a:srgbClr val="0050AA"/>
              </a:solidFill>
            </a:endParaRPr>
          </a:p>
          <a:p>
            <a:r>
              <a:rPr lang="ru-RU" sz="1500" dirty="0">
                <a:solidFill>
                  <a:srgbClr val="E65028"/>
                </a:solidFill>
              </a:rPr>
              <a:t>ИСКЛЮЧЕНЫ:</a:t>
            </a:r>
          </a:p>
          <a:p>
            <a:endParaRPr lang="ru-RU" sz="15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50AA"/>
                </a:solidFill>
              </a:rPr>
              <a:t>РАБОТНИКИ ИЗ ЧИСЛА ГРАЖДАН РФ, НАХОДЯЩИЕСЯ ПОД РИСКОМ УВОЛЬНЕНИЯ, ВКЛЮЧАЯ ВВЕДЕНИЕ РЕЖИМА НЕПОЛНОГО РАБОЧЕГО ВРЕМЕНИ, ПРОСТОЙ, ВРЕМЕННУЮ ПРИОСТАНОВКУ РАБОТ;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50AA"/>
                </a:solidFill>
              </a:rPr>
              <a:t>ГРАЖДАНЕ УКРАИНЫ И ЛИЦА БЕЗ ГРАЖДАНСТВА, ПОСТОЯННО ПРОЖИВАЮЩИЕ НА ТЕРРИТОРИИ УКРАИНЫ И ПРИБЫВШИЕ НА ТЕРРИТОРИЮ РФ В ЭКСТРЕННОМ МАССОВОМ ПОРЯДКЕ, ПОЛУЧИВШИЕ УДОСТОВЕРЕНИЕ БЕЖЕНЦА ИЛИ ПОЛУЧИВШИЕ СВИДЕТЕЛЬСТВО О ПРЕДОСТАВЛЕНИИ ВРЕМЕННОГО УБЕЖИЩА НА ТЕРРИТОРИИ РФ;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50AA"/>
                </a:solidFill>
              </a:rPr>
              <a:t>МОЛОДЕЖЬ ИЗ ЧИСЛА ГРАЖДАН РФ В ВОЗРАСТЕ ДО 30 ЛЕТ ВКЛЮЧИТЕЛЬНО.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1"/>
            <a:ext cx="1135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rgbClr val="E65028"/>
                </a:solidFill>
                <a:latin typeface="Montserrat Medium" panose="00000600000000000000" pitchFamily="2" charset="-52"/>
              </a:rPr>
              <a:t>Категории указанных граждан должны соответствовать следующим требованиям: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600200"/>
            <a:ext cx="3048000" cy="1981200"/>
          </a:xfrm>
          <a:prstGeom prst="rect">
            <a:avLst/>
          </a:prstGeom>
          <a:solidFill>
            <a:schemeClr val="bg1"/>
          </a:solidFill>
          <a:ln>
            <a:solidFill>
              <a:srgbClr val="00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rgbClr val="E65028"/>
                </a:solidFill>
                <a:latin typeface="Montserrat Medium" panose="00000600000000000000" pitchFamily="2" charset="-52"/>
              </a:rPr>
              <a:t>относиться к категории лиц, с которыми в соответствии с Трудовым кодексом РФ возможно заключение трудового договора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200" y="6172200"/>
            <a:ext cx="1197961" cy="5212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33900" y="1600200"/>
            <a:ext cx="3048000" cy="1981200"/>
          </a:xfrm>
          <a:prstGeom prst="rect">
            <a:avLst/>
          </a:prstGeom>
          <a:solidFill>
            <a:schemeClr val="bg1"/>
          </a:solidFill>
          <a:ln>
            <a:solidFill>
              <a:srgbClr val="00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rgbClr val="E65028"/>
                </a:solidFill>
                <a:latin typeface="Montserrat Medium" panose="00000600000000000000" pitchFamily="2" charset="-52"/>
              </a:rPr>
              <a:t>на дату направления органами СЗН для трудоустройства к работодателю являться безработным, или ищущим работу и не состоящим в трудовых отношениях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86800" y="1600200"/>
            <a:ext cx="3048000" cy="1981200"/>
          </a:xfrm>
          <a:prstGeom prst="rect">
            <a:avLst/>
          </a:prstGeom>
          <a:solidFill>
            <a:schemeClr val="bg1"/>
          </a:solidFill>
          <a:ln>
            <a:solidFill>
              <a:srgbClr val="00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rgbClr val="E65028"/>
                </a:solidFill>
                <a:latin typeface="Montserrat Medium" panose="00000600000000000000" pitchFamily="2" charset="-52"/>
              </a:rPr>
              <a:t>на дату заключения трудового договора с работодателем не иметь работы, не быть ИП, главой КФХ, не применять специальный налоговый режим «Налог на профессиональный доход»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33900" y="4446675"/>
            <a:ext cx="3048000" cy="1981200"/>
          </a:xfrm>
          <a:prstGeom prst="rect">
            <a:avLst/>
          </a:prstGeom>
          <a:solidFill>
            <a:schemeClr val="bg1"/>
          </a:solidFill>
          <a:ln>
            <a:solidFill>
              <a:srgbClr val="00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rgbClr val="E65028"/>
                </a:solidFill>
                <a:latin typeface="Montserrat Medium" panose="00000600000000000000" pitchFamily="2" charset="-52"/>
              </a:rPr>
              <a:t>на дату заключения трудового договора с работодателем иметь документ об образовании (среднем профессиональном, высшем или документ о квалификации)</a:t>
            </a:r>
          </a:p>
        </p:txBody>
      </p:sp>
    </p:spTree>
    <p:extLst>
      <p:ext uri="{BB962C8B-B14F-4D97-AF65-F5344CB8AC3E}">
        <p14:creationId xmlns:p14="http://schemas.microsoft.com/office/powerpoint/2010/main" val="426726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8364600" y="2881313"/>
            <a:ext cx="361315" cy="360045"/>
          </a:xfrm>
          <a:custGeom>
            <a:avLst/>
            <a:gdLst/>
            <a:ahLst/>
            <a:cxnLst/>
            <a:rect l="l" t="t" r="r" b="b"/>
            <a:pathLst>
              <a:path w="361315" h="360044">
                <a:moveTo>
                  <a:pt x="180594" y="0"/>
                </a:moveTo>
                <a:lnTo>
                  <a:pt x="132600" y="6424"/>
                </a:lnTo>
                <a:lnTo>
                  <a:pt x="89464" y="24553"/>
                </a:lnTo>
                <a:lnTo>
                  <a:pt x="52911" y="52673"/>
                </a:lnTo>
                <a:lnTo>
                  <a:pt x="24666" y="89069"/>
                </a:lnTo>
                <a:lnTo>
                  <a:pt x="6454" y="132027"/>
                </a:lnTo>
                <a:lnTo>
                  <a:pt x="0" y="179831"/>
                </a:lnTo>
                <a:lnTo>
                  <a:pt x="6454" y="227636"/>
                </a:lnTo>
                <a:lnTo>
                  <a:pt x="24666" y="270594"/>
                </a:lnTo>
                <a:lnTo>
                  <a:pt x="52911" y="306990"/>
                </a:lnTo>
                <a:lnTo>
                  <a:pt x="89464" y="335110"/>
                </a:lnTo>
                <a:lnTo>
                  <a:pt x="132600" y="353239"/>
                </a:lnTo>
                <a:lnTo>
                  <a:pt x="180594" y="359663"/>
                </a:lnTo>
                <a:lnTo>
                  <a:pt x="228587" y="353239"/>
                </a:lnTo>
                <a:lnTo>
                  <a:pt x="271723" y="335110"/>
                </a:lnTo>
                <a:lnTo>
                  <a:pt x="308276" y="306990"/>
                </a:lnTo>
                <a:lnTo>
                  <a:pt x="336521" y="270594"/>
                </a:lnTo>
                <a:lnTo>
                  <a:pt x="354733" y="227636"/>
                </a:lnTo>
                <a:lnTo>
                  <a:pt x="361188" y="179831"/>
                </a:lnTo>
                <a:lnTo>
                  <a:pt x="354733" y="132027"/>
                </a:lnTo>
                <a:lnTo>
                  <a:pt x="336521" y="89069"/>
                </a:lnTo>
                <a:lnTo>
                  <a:pt x="308276" y="52673"/>
                </a:lnTo>
                <a:lnTo>
                  <a:pt x="271723" y="24553"/>
                </a:lnTo>
                <a:lnTo>
                  <a:pt x="228587" y="6424"/>
                </a:lnTo>
                <a:lnTo>
                  <a:pt x="1805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98526" y="281126"/>
            <a:ext cx="852738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3200" spc="155" dirty="0">
                <a:solidFill>
                  <a:srgbClr val="E65028"/>
                </a:solidFill>
                <a:latin typeface="Montserrat Medium" panose="00000600000000000000" pitchFamily="2" charset="-52"/>
              </a:rPr>
              <a:t>Условия для участия в программе:</a:t>
            </a:r>
            <a:endParaRPr sz="3200" dirty="0">
              <a:solidFill>
                <a:srgbClr val="E65028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3400" y="1143000"/>
            <a:ext cx="8458200" cy="5329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50AA"/>
                </a:solidFill>
                <a:latin typeface="Montserrat Medium" panose="00000600000000000000" pitchFamily="2" charset="-52"/>
                <a:cs typeface="Tahoma"/>
              </a:rPr>
              <a:t>организация официально зарегистрирована до 1 января 2025 года</a:t>
            </a: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50AA"/>
                </a:solidFill>
                <a:latin typeface="Montserrat Medium" panose="00000600000000000000" pitchFamily="2" charset="-52"/>
                <a:cs typeface="Tahoma"/>
              </a:rPr>
              <a:t>отсутствие задолженности, превышающей 10 тыс. рублей, по уплате налогов, сборов, страховых взносов, пеней, штрафов и процентов, подлежащих уплате в соответствии с законодательством РФ;</a:t>
            </a: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50AA"/>
                </a:solidFill>
                <a:latin typeface="Montserrat Medium" panose="00000600000000000000" pitchFamily="2" charset="-52"/>
                <a:cs typeface="Tahoma"/>
              </a:rPr>
              <a:t>отсутствие задолженности по заработной плате;</a:t>
            </a: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50AA"/>
                </a:solidFill>
                <a:latin typeface="Montserrat Medium" panose="00000600000000000000" pitchFamily="2" charset="-52"/>
                <a:cs typeface="Tahoma"/>
              </a:rPr>
              <a:t>отсутствие просроченной задолженности возврату в федеральный бюджет субсидий, бюджетных инвестиций и задолженности перед федеральным бюджетом;</a:t>
            </a: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50AA"/>
                </a:solidFill>
                <a:latin typeface="Montserrat Medium" panose="00000600000000000000" pitchFamily="2" charset="-52"/>
                <a:cs typeface="Tahoma"/>
              </a:rPr>
              <a:t>работодатель не находится в процессе реорганизации, ликвидации, банкротства, деятельность не была приостановлена или прекращена;</a:t>
            </a: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50AA"/>
                </a:solidFill>
                <a:latin typeface="Montserrat Medium" panose="00000600000000000000" pitchFamily="2" charset="-52"/>
                <a:cs typeface="Tahoma"/>
              </a:rPr>
              <a:t>организация не является получателем в 2024 году субсидии в соответствии с постановлением Правительства РФ «О предоставлении субсидий из федерального бюджета на государственную поддержку отдельных общественных и иных некоммерческих организаций»; </a:t>
            </a: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50AA"/>
                </a:solidFill>
                <a:latin typeface="Montserrat Medium" panose="00000600000000000000" pitchFamily="2" charset="-52"/>
                <a:cs typeface="Tahoma"/>
              </a:rPr>
              <a:t>руководитель, члены коллегиального исполнительного органа, лицо, исполняющее функции единоличного исполнительного органа, или главный бухгалтер вашей организации не внесены в реестр дисквалифицированных лиц;</a:t>
            </a: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50AA"/>
                </a:solidFill>
                <a:latin typeface="Montserrat Medium" panose="00000600000000000000" pitchFamily="2" charset="-52"/>
                <a:cs typeface="Tahoma"/>
              </a:rPr>
              <a:t>в уставном (складочном) капитале организации доля прямого или косвенного (через третьих лиц) участия офшорных компаний, местом регистрации которых является государство (территория), включенное в утвержденный Министерством финансов РФ перечень государств и территорий, используемых для промежуточного (офшорного) владения активами в Российской Федерации, в совокупности не превышает 25 процентов;</a:t>
            </a: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50AA"/>
                </a:solidFill>
                <a:latin typeface="Montserrat Medium" panose="00000600000000000000" pitchFamily="2" charset="-52"/>
                <a:cs typeface="Tahoma"/>
              </a:rPr>
              <a:t>неполучение из федерального бюджета средств на частичную компенсацию затрат работодателя на выплату заработной платы работникам из числа трудоустроенных граждан в соответствии с иными нормативными правовыми актами;</a:t>
            </a: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50AA"/>
                </a:solidFill>
                <a:latin typeface="Montserrat Medium" panose="00000600000000000000" pitchFamily="2" charset="-52"/>
                <a:cs typeface="Tahoma"/>
              </a:rPr>
              <a:t>получатель субсидии не находится в перечне организаций и физических лиц, в отношении которых имеются сведения о причастности к экстремистской деятельности или терроризм</a:t>
            </a:r>
            <a:endParaRPr sz="1300" dirty="0">
              <a:solidFill>
                <a:srgbClr val="0050AA"/>
              </a:solidFill>
              <a:latin typeface="Montserrat Medium" panose="00000600000000000000" pitchFamily="2" charset="-52"/>
              <a:cs typeface="Tahoma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476518"/>
            <a:ext cx="2350013" cy="46207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6248400"/>
            <a:ext cx="1121761" cy="4450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4515" y="1267007"/>
            <a:ext cx="2395346" cy="3586267"/>
            <a:chOff x="19353" y="1689341"/>
            <a:chExt cx="3193794" cy="478168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244" y="2362199"/>
              <a:ext cx="2803903" cy="41088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53" y="1689341"/>
              <a:ext cx="1678051" cy="8961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06933" y="4870685"/>
            <a:ext cx="2098834" cy="250068"/>
          </a:xfrm>
          <a:prstGeom prst="rect">
            <a:avLst/>
          </a:prstGeom>
          <a:ln w="25400">
            <a:solidFill>
              <a:srgbClr val="D9D9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05276">
              <a:spcBef>
                <a:spcPts val="240"/>
              </a:spcBef>
            </a:pPr>
            <a:r>
              <a:rPr sz="1425" b="1" spc="-8" dirty="0">
                <a:solidFill>
                  <a:srgbClr val="0050AA"/>
                </a:solidFill>
                <a:latin typeface="Arial"/>
                <a:cs typeface="Arial"/>
              </a:rPr>
              <a:t>РАБОТОДАТЕЛЬ</a:t>
            </a:r>
            <a:endParaRPr sz="1425" dirty="0">
              <a:solidFill>
                <a:srgbClr val="0050AA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96311" y="1960339"/>
            <a:ext cx="3355658" cy="286703"/>
          </a:xfrm>
          <a:custGeom>
            <a:avLst/>
            <a:gdLst/>
            <a:ahLst/>
            <a:cxnLst/>
            <a:rect l="l" t="t" r="r" b="b"/>
            <a:pathLst>
              <a:path w="4474209" h="382269">
                <a:moveTo>
                  <a:pt x="4283075" y="0"/>
                </a:moveTo>
                <a:lnTo>
                  <a:pt x="4283075" y="95504"/>
                </a:lnTo>
                <a:lnTo>
                  <a:pt x="0" y="95504"/>
                </a:lnTo>
                <a:lnTo>
                  <a:pt x="0" y="286766"/>
                </a:lnTo>
                <a:lnTo>
                  <a:pt x="4283075" y="286766"/>
                </a:lnTo>
                <a:lnTo>
                  <a:pt x="4283075" y="382270"/>
                </a:lnTo>
                <a:lnTo>
                  <a:pt x="4474210" y="191135"/>
                </a:lnTo>
                <a:lnTo>
                  <a:pt x="4283075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2783" y="2914650"/>
            <a:ext cx="283845" cy="1172528"/>
          </a:xfrm>
          <a:custGeom>
            <a:avLst/>
            <a:gdLst/>
            <a:ahLst/>
            <a:cxnLst/>
            <a:rect l="l" t="t" r="r" b="b"/>
            <a:pathLst>
              <a:path w="378459" h="1563370">
                <a:moveTo>
                  <a:pt x="283718" y="0"/>
                </a:moveTo>
                <a:lnTo>
                  <a:pt x="94614" y="0"/>
                </a:lnTo>
                <a:lnTo>
                  <a:pt x="94614" y="1373632"/>
                </a:lnTo>
                <a:lnTo>
                  <a:pt x="0" y="1373632"/>
                </a:lnTo>
                <a:lnTo>
                  <a:pt x="189229" y="1562862"/>
                </a:lnTo>
                <a:lnTo>
                  <a:pt x="378332" y="1373632"/>
                </a:lnTo>
                <a:lnTo>
                  <a:pt x="283718" y="1373632"/>
                </a:lnTo>
                <a:lnTo>
                  <a:pt x="283718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194489" y="4270249"/>
            <a:ext cx="1976914" cy="1278731"/>
            <a:chOff x="8259318" y="5693664"/>
            <a:chExt cx="2635885" cy="170497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9318" y="5927344"/>
              <a:ext cx="2635377" cy="14712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65336" y="5693664"/>
              <a:ext cx="845820" cy="7239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237345" y="5764377"/>
              <a:ext cx="701040" cy="582930"/>
            </a:xfrm>
            <a:custGeom>
              <a:avLst/>
              <a:gdLst/>
              <a:ahLst/>
              <a:cxnLst/>
              <a:rect l="l" t="t" r="r" b="b"/>
              <a:pathLst>
                <a:path w="701040" h="582929">
                  <a:moveTo>
                    <a:pt x="700684" y="0"/>
                  </a:moveTo>
                  <a:lnTo>
                    <a:pt x="0" y="0"/>
                  </a:lnTo>
                  <a:lnTo>
                    <a:pt x="0" y="582574"/>
                  </a:lnTo>
                  <a:lnTo>
                    <a:pt x="700684" y="582574"/>
                  </a:lnTo>
                  <a:lnTo>
                    <a:pt x="700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0121" y="5854839"/>
              <a:ext cx="475183" cy="43864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844355" y="1372553"/>
            <a:ext cx="2612231" cy="59824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-953" algn="ctr">
              <a:spcBef>
                <a:spcPts val="75"/>
              </a:spcBef>
            </a:pPr>
            <a:r>
              <a:rPr sz="1275" b="1" dirty="0">
                <a:solidFill>
                  <a:srgbClr val="0050AA"/>
                </a:solidFill>
                <a:latin typeface="Arial"/>
                <a:cs typeface="Arial"/>
              </a:rPr>
              <a:t>ЗАЯВЛЕНИЕ</a:t>
            </a:r>
            <a:r>
              <a:rPr sz="1275" b="1" spc="281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dirty="0">
                <a:solidFill>
                  <a:srgbClr val="0050AA"/>
                </a:solidFill>
                <a:latin typeface="Arial"/>
                <a:cs typeface="Arial"/>
              </a:rPr>
              <a:t>И</a:t>
            </a:r>
            <a:r>
              <a:rPr sz="1275" b="1" spc="-30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spc="-8" dirty="0">
                <a:solidFill>
                  <a:srgbClr val="0050AA"/>
                </a:solidFill>
                <a:latin typeface="Arial"/>
                <a:cs typeface="Arial"/>
              </a:rPr>
              <a:t>ПЕРЕЧЕНЬ </a:t>
            </a:r>
            <a:r>
              <a:rPr sz="1275" b="1" dirty="0">
                <a:solidFill>
                  <a:srgbClr val="0050AA"/>
                </a:solidFill>
                <a:latin typeface="Arial"/>
                <a:cs typeface="Arial"/>
              </a:rPr>
              <a:t>СВОБОДНЫХ</a:t>
            </a:r>
            <a:r>
              <a:rPr sz="1275" b="1" spc="-75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spc="-15" dirty="0">
                <a:solidFill>
                  <a:srgbClr val="0050AA"/>
                </a:solidFill>
                <a:latin typeface="Arial"/>
                <a:cs typeface="Arial"/>
              </a:rPr>
              <a:t>РАБОЧИХ</a:t>
            </a:r>
            <a:r>
              <a:rPr sz="1275" b="1" spc="-49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dirty="0">
                <a:solidFill>
                  <a:srgbClr val="0050AA"/>
                </a:solidFill>
                <a:latin typeface="Arial"/>
                <a:cs typeface="Arial"/>
              </a:rPr>
              <a:t>МЕСТ</a:t>
            </a:r>
            <a:r>
              <a:rPr sz="1275" b="1" spc="-68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spc="-38" dirty="0">
                <a:solidFill>
                  <a:srgbClr val="0050AA"/>
                </a:solidFill>
                <a:latin typeface="Arial"/>
                <a:cs typeface="Arial"/>
              </a:rPr>
              <a:t>И </a:t>
            </a:r>
            <a:r>
              <a:rPr sz="1275" b="1" spc="-8" dirty="0">
                <a:solidFill>
                  <a:srgbClr val="0050AA"/>
                </a:solidFill>
                <a:latin typeface="Arial"/>
                <a:cs typeface="Arial"/>
              </a:rPr>
              <a:t>ВАКАНТНЫХ</a:t>
            </a:r>
            <a:r>
              <a:rPr sz="1275" b="1" spc="-60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spc="-8" dirty="0">
                <a:solidFill>
                  <a:srgbClr val="0050AA"/>
                </a:solidFill>
                <a:latin typeface="Arial"/>
                <a:cs typeface="Arial"/>
              </a:rPr>
              <a:t>ДОЛЖНОСТЕЙ</a:t>
            </a:r>
            <a:endParaRPr sz="1275" dirty="0">
              <a:solidFill>
                <a:srgbClr val="0050AA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82173" y="3068383"/>
            <a:ext cx="2901315" cy="69105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135731" indent="7620">
              <a:spcBef>
                <a:spcPts val="79"/>
              </a:spcBef>
            </a:pPr>
            <a:r>
              <a:rPr sz="1275" b="1" dirty="0">
                <a:solidFill>
                  <a:srgbClr val="0050AA"/>
                </a:solidFill>
                <a:latin typeface="Arial"/>
                <a:cs typeface="Arial"/>
              </a:rPr>
              <a:t>СВЕДЕНИЯ</a:t>
            </a:r>
            <a:r>
              <a:rPr sz="1275" b="1" spc="-68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dirty="0">
                <a:solidFill>
                  <a:srgbClr val="0050AA"/>
                </a:solidFill>
                <a:latin typeface="Arial"/>
                <a:cs typeface="Arial"/>
              </a:rPr>
              <a:t>О</a:t>
            </a:r>
            <a:r>
              <a:rPr sz="1275" b="1" spc="-34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spc="-19" dirty="0">
                <a:solidFill>
                  <a:srgbClr val="0050AA"/>
                </a:solidFill>
                <a:latin typeface="Arial"/>
                <a:cs typeface="Arial"/>
              </a:rPr>
              <a:t>РАБОТОДАТЕЛЯХ</a:t>
            </a:r>
            <a:r>
              <a:rPr sz="1275" b="1" spc="-11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spc="-38" dirty="0">
                <a:solidFill>
                  <a:srgbClr val="0050AA"/>
                </a:solidFill>
                <a:latin typeface="Arial"/>
                <a:cs typeface="Arial"/>
              </a:rPr>
              <a:t>И </a:t>
            </a:r>
            <a:r>
              <a:rPr sz="1275" b="1" spc="-15" dirty="0">
                <a:solidFill>
                  <a:srgbClr val="0050AA"/>
                </a:solidFill>
                <a:latin typeface="Arial"/>
                <a:cs typeface="Arial"/>
              </a:rPr>
              <a:t>ТРУДОУСТРОЕННЫХ</a:t>
            </a:r>
            <a:r>
              <a:rPr sz="1275" b="1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spc="-23" dirty="0">
                <a:solidFill>
                  <a:srgbClr val="0050AA"/>
                </a:solidFill>
                <a:latin typeface="Arial"/>
                <a:cs typeface="Arial"/>
              </a:rPr>
              <a:t>ГРАЖДАНАХ</a:t>
            </a:r>
            <a:endParaRPr sz="1275" dirty="0">
              <a:solidFill>
                <a:srgbClr val="0050AA"/>
              </a:solidFill>
              <a:latin typeface="Arial"/>
              <a:cs typeface="Arial"/>
            </a:endParaRPr>
          </a:p>
          <a:p>
            <a:pPr marL="27146">
              <a:spcBef>
                <a:spcPts val="851"/>
              </a:spcBef>
            </a:pPr>
            <a:r>
              <a:rPr sz="1125" b="1" dirty="0">
                <a:solidFill>
                  <a:srgbClr val="E65028"/>
                </a:solidFill>
                <a:latin typeface="Arial"/>
                <a:cs typeface="Arial"/>
              </a:rPr>
              <a:t>3</a:t>
            </a:r>
            <a:r>
              <a:rPr sz="1125" b="1" spc="-34" dirty="0">
                <a:solidFill>
                  <a:srgbClr val="E65028"/>
                </a:solidFill>
                <a:latin typeface="Arial"/>
                <a:cs typeface="Arial"/>
              </a:rPr>
              <a:t> </a:t>
            </a:r>
            <a:r>
              <a:rPr sz="1125" b="1" spc="-19" dirty="0">
                <a:solidFill>
                  <a:srgbClr val="E65028"/>
                </a:solidFill>
                <a:latin typeface="Arial"/>
                <a:cs typeface="Arial"/>
              </a:rPr>
              <a:t>РАБ.</a:t>
            </a:r>
            <a:r>
              <a:rPr sz="1125" b="1" spc="-8" dirty="0">
                <a:solidFill>
                  <a:srgbClr val="E65028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E65028"/>
                </a:solidFill>
                <a:latin typeface="Arial"/>
                <a:cs typeface="Arial"/>
              </a:rPr>
              <a:t>ДНЯ</a:t>
            </a:r>
            <a:r>
              <a:rPr sz="1125" b="1" spc="-23" dirty="0">
                <a:solidFill>
                  <a:srgbClr val="E65028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E65028"/>
                </a:solidFill>
                <a:latin typeface="Arial"/>
                <a:cs typeface="Arial"/>
              </a:rPr>
              <a:t>СО</a:t>
            </a:r>
            <a:r>
              <a:rPr sz="1125" b="1" spc="-34" dirty="0">
                <a:solidFill>
                  <a:srgbClr val="E65028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E65028"/>
                </a:solidFill>
                <a:latin typeface="Arial"/>
                <a:cs typeface="Arial"/>
              </a:rPr>
              <a:t>ДНЯ</a:t>
            </a:r>
            <a:r>
              <a:rPr sz="1125" b="1" spc="-30" dirty="0">
                <a:solidFill>
                  <a:srgbClr val="E65028"/>
                </a:solidFill>
                <a:latin typeface="Arial"/>
                <a:cs typeface="Arial"/>
              </a:rPr>
              <a:t> </a:t>
            </a:r>
            <a:r>
              <a:rPr sz="1125" b="1" spc="-15" dirty="0">
                <a:solidFill>
                  <a:srgbClr val="E65028"/>
                </a:solidFill>
                <a:latin typeface="Arial"/>
                <a:cs typeface="Arial"/>
              </a:rPr>
              <a:t>ТРУДОУСТРОЙСТВА</a:t>
            </a:r>
            <a:endParaRPr sz="1125" dirty="0">
              <a:solidFill>
                <a:srgbClr val="E65028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96311" y="4122611"/>
            <a:ext cx="3340418" cy="257651"/>
          </a:xfrm>
          <a:custGeom>
            <a:avLst/>
            <a:gdLst/>
            <a:ahLst/>
            <a:cxnLst/>
            <a:rect l="l" t="t" r="r" b="b"/>
            <a:pathLst>
              <a:path w="4453890" h="343535">
                <a:moveTo>
                  <a:pt x="4281932" y="0"/>
                </a:moveTo>
                <a:lnTo>
                  <a:pt x="4281932" y="85725"/>
                </a:lnTo>
                <a:lnTo>
                  <a:pt x="0" y="85725"/>
                </a:lnTo>
                <a:lnTo>
                  <a:pt x="0" y="257301"/>
                </a:lnTo>
                <a:lnTo>
                  <a:pt x="4281932" y="257301"/>
                </a:lnTo>
                <a:lnTo>
                  <a:pt x="4281932" y="343026"/>
                </a:lnTo>
                <a:lnTo>
                  <a:pt x="4453509" y="171576"/>
                </a:lnTo>
                <a:lnTo>
                  <a:pt x="4281932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02896" y="4366356"/>
            <a:ext cx="2948940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21005" marR="3810" indent="-411480">
              <a:spcBef>
                <a:spcPts val="75"/>
              </a:spcBef>
            </a:pPr>
            <a:r>
              <a:rPr sz="1125" b="1" dirty="0">
                <a:solidFill>
                  <a:srgbClr val="E65028"/>
                </a:solidFill>
                <a:latin typeface="Arial"/>
                <a:cs typeface="Arial"/>
              </a:rPr>
              <a:t>ЧЕРЕЗ</a:t>
            </a:r>
            <a:r>
              <a:rPr sz="1125" b="1" spc="-49" dirty="0">
                <a:solidFill>
                  <a:srgbClr val="E65028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E65028"/>
                </a:solidFill>
                <a:latin typeface="Arial"/>
                <a:cs typeface="Arial"/>
              </a:rPr>
              <a:t>МЕСЯЦ</a:t>
            </a:r>
            <a:r>
              <a:rPr sz="1125" b="1" spc="-30" dirty="0">
                <a:solidFill>
                  <a:srgbClr val="E65028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E65028"/>
                </a:solidFill>
                <a:latin typeface="Arial"/>
                <a:cs typeface="Arial"/>
              </a:rPr>
              <a:t>ПОСЛЕ</a:t>
            </a:r>
            <a:r>
              <a:rPr sz="1125" b="1" spc="-49" dirty="0">
                <a:solidFill>
                  <a:srgbClr val="E65028"/>
                </a:solidFill>
                <a:latin typeface="Arial"/>
                <a:cs typeface="Arial"/>
              </a:rPr>
              <a:t> </a:t>
            </a:r>
            <a:r>
              <a:rPr sz="1125" b="1" spc="-15" dirty="0">
                <a:solidFill>
                  <a:srgbClr val="E65028"/>
                </a:solidFill>
                <a:latin typeface="Arial"/>
                <a:cs typeface="Arial"/>
              </a:rPr>
              <a:t>НАЧАЛА </a:t>
            </a:r>
            <a:r>
              <a:rPr sz="1125" b="1" spc="-8" dirty="0">
                <a:solidFill>
                  <a:srgbClr val="E65028"/>
                </a:solidFill>
                <a:latin typeface="Arial"/>
                <a:cs typeface="Arial"/>
              </a:rPr>
              <a:t>РАБОТЫ, </a:t>
            </a:r>
            <a:r>
              <a:rPr sz="1125" b="1" dirty="0">
                <a:solidFill>
                  <a:srgbClr val="E65028"/>
                </a:solidFill>
                <a:latin typeface="Arial"/>
                <a:cs typeface="Arial"/>
              </a:rPr>
              <a:t>НО</a:t>
            </a:r>
            <a:r>
              <a:rPr sz="1125" b="1" spc="-23" dirty="0">
                <a:solidFill>
                  <a:srgbClr val="E65028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E65028"/>
                </a:solidFill>
                <a:latin typeface="Arial"/>
                <a:cs typeface="Arial"/>
              </a:rPr>
              <a:t>НЕ</a:t>
            </a:r>
            <a:r>
              <a:rPr sz="1125" b="1" spc="-19" dirty="0">
                <a:solidFill>
                  <a:srgbClr val="E65028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E65028"/>
                </a:solidFill>
                <a:latin typeface="Arial"/>
                <a:cs typeface="Arial"/>
              </a:rPr>
              <a:t>ПОЗДНЕЕ</a:t>
            </a:r>
            <a:r>
              <a:rPr sz="1125" b="1" spc="-15" dirty="0">
                <a:solidFill>
                  <a:srgbClr val="E65028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E65028"/>
                </a:solidFill>
                <a:latin typeface="Arial"/>
                <a:cs typeface="Arial"/>
              </a:rPr>
              <a:t>15</a:t>
            </a:r>
            <a:r>
              <a:rPr sz="1125" b="1" spc="-15" dirty="0">
                <a:solidFill>
                  <a:srgbClr val="E65028"/>
                </a:solidFill>
                <a:latin typeface="Arial"/>
                <a:cs typeface="Arial"/>
              </a:rPr>
              <a:t> </a:t>
            </a:r>
            <a:r>
              <a:rPr sz="1125" b="1" spc="-8" dirty="0">
                <a:solidFill>
                  <a:srgbClr val="E65028"/>
                </a:solidFill>
                <a:latin typeface="Arial"/>
                <a:cs typeface="Arial"/>
              </a:rPr>
              <a:t>ДЕКАБРЯ</a:t>
            </a:r>
            <a:endParaRPr sz="1125" dirty="0">
              <a:solidFill>
                <a:srgbClr val="E65028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02706" y="3761422"/>
            <a:ext cx="3208020" cy="4025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42875" marR="3810" indent="-133826">
              <a:spcBef>
                <a:spcPts val="79"/>
              </a:spcBef>
            </a:pPr>
            <a:r>
              <a:rPr sz="1275" b="1" dirty="0">
                <a:solidFill>
                  <a:srgbClr val="0050AA"/>
                </a:solidFill>
                <a:latin typeface="Arial"/>
                <a:cs typeface="Arial"/>
              </a:rPr>
              <a:t>ЗАЯВЛЕНИЕ</a:t>
            </a:r>
            <a:r>
              <a:rPr sz="1275" b="1" spc="285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dirty="0">
                <a:solidFill>
                  <a:srgbClr val="0050AA"/>
                </a:solidFill>
                <a:latin typeface="Arial"/>
                <a:cs typeface="Arial"/>
              </a:rPr>
              <a:t>О</a:t>
            </a:r>
            <a:r>
              <a:rPr sz="1275" b="1" spc="-26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dirty="0">
                <a:solidFill>
                  <a:srgbClr val="0050AA"/>
                </a:solidFill>
                <a:latin typeface="Arial"/>
                <a:cs typeface="Arial"/>
              </a:rPr>
              <a:t>ВКЛЮЧЕНИИ</a:t>
            </a:r>
            <a:r>
              <a:rPr sz="1275" b="1" spc="-60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dirty="0">
                <a:solidFill>
                  <a:srgbClr val="0050AA"/>
                </a:solidFill>
                <a:latin typeface="Arial"/>
                <a:cs typeface="Arial"/>
              </a:rPr>
              <a:t>В</a:t>
            </a:r>
            <a:r>
              <a:rPr sz="1275" b="1" spc="-30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spc="-8" dirty="0">
                <a:solidFill>
                  <a:srgbClr val="0050AA"/>
                </a:solidFill>
                <a:latin typeface="Arial"/>
                <a:cs typeface="Arial"/>
              </a:rPr>
              <a:t>РЕЕСТР </a:t>
            </a:r>
            <a:r>
              <a:rPr sz="1275" b="1" dirty="0">
                <a:solidFill>
                  <a:srgbClr val="0050AA"/>
                </a:solidFill>
                <a:latin typeface="Arial"/>
                <a:cs typeface="Arial"/>
              </a:rPr>
              <a:t>ДЛЯ</a:t>
            </a:r>
            <a:r>
              <a:rPr sz="1275" b="1" spc="-23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spc="-15" dirty="0">
                <a:solidFill>
                  <a:srgbClr val="0050AA"/>
                </a:solidFill>
                <a:latin typeface="Arial"/>
                <a:cs typeface="Arial"/>
              </a:rPr>
              <a:t>ПРЕДОСТАВЛЕНИЯ</a:t>
            </a:r>
            <a:r>
              <a:rPr sz="1275" b="1" spc="-23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spc="-8" dirty="0">
                <a:solidFill>
                  <a:srgbClr val="0050AA"/>
                </a:solidFill>
                <a:latin typeface="Arial"/>
                <a:cs typeface="Arial"/>
              </a:rPr>
              <a:t>СУБСИДИИ</a:t>
            </a:r>
            <a:endParaRPr sz="1275" dirty="0">
              <a:solidFill>
                <a:srgbClr val="0050AA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93402" y="5954421"/>
            <a:ext cx="2707958" cy="40203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156209">
              <a:spcBef>
                <a:spcPts val="75"/>
              </a:spcBef>
            </a:pPr>
            <a:r>
              <a:rPr sz="1275" b="1" spc="-8" dirty="0">
                <a:solidFill>
                  <a:srgbClr val="0050AA"/>
                </a:solidFill>
                <a:latin typeface="Arial"/>
                <a:cs typeface="Arial"/>
              </a:rPr>
              <a:t>ПРОВЕРЯЕТ</a:t>
            </a:r>
            <a:r>
              <a:rPr sz="1275" b="1" spc="-45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spc="-8" dirty="0">
                <a:solidFill>
                  <a:srgbClr val="0050AA"/>
                </a:solidFill>
                <a:latin typeface="Arial"/>
                <a:cs typeface="Arial"/>
              </a:rPr>
              <a:t>РАБОТОДАТЕЛЯ</a:t>
            </a:r>
            <a:r>
              <a:rPr sz="1275" b="1" spc="375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dirty="0">
                <a:solidFill>
                  <a:srgbClr val="0050AA"/>
                </a:solidFill>
                <a:latin typeface="Arial"/>
                <a:cs typeface="Arial"/>
              </a:rPr>
              <a:t>И</a:t>
            </a:r>
            <a:r>
              <a:rPr sz="1275" b="1" spc="8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spc="-15" dirty="0">
                <a:solidFill>
                  <a:srgbClr val="0050AA"/>
                </a:solidFill>
                <a:latin typeface="Arial"/>
                <a:cs typeface="Arial"/>
              </a:rPr>
              <a:t>ТРУДОУСТРОЕННЫХ</a:t>
            </a:r>
            <a:r>
              <a:rPr sz="1275" b="1" spc="-11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spc="-23" dirty="0">
                <a:solidFill>
                  <a:srgbClr val="0050AA"/>
                </a:solidFill>
                <a:latin typeface="Arial"/>
                <a:cs typeface="Arial"/>
              </a:rPr>
              <a:t>ГРАЖДАН</a:t>
            </a:r>
            <a:endParaRPr sz="1275" dirty="0">
              <a:solidFill>
                <a:srgbClr val="0050AA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37120" y="5555323"/>
            <a:ext cx="4716304" cy="4025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sz="1275" b="1" dirty="0">
                <a:solidFill>
                  <a:srgbClr val="0050AA"/>
                </a:solidFill>
                <a:latin typeface="Arial"/>
                <a:cs typeface="Arial"/>
              </a:rPr>
              <a:t>СООБЩАЕТ</a:t>
            </a:r>
            <a:r>
              <a:rPr sz="1275" b="1" spc="-4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dirty="0">
                <a:solidFill>
                  <a:srgbClr val="0050AA"/>
                </a:solidFill>
                <a:latin typeface="Arial"/>
                <a:cs typeface="Arial"/>
              </a:rPr>
              <a:t>ОБ</a:t>
            </a:r>
            <a:r>
              <a:rPr sz="1275" b="1" spc="-26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dirty="0">
                <a:solidFill>
                  <a:srgbClr val="0050AA"/>
                </a:solidFill>
                <a:latin typeface="Arial"/>
                <a:cs typeface="Arial"/>
              </a:rPr>
              <a:t>ОТКАЗЕ</a:t>
            </a:r>
            <a:r>
              <a:rPr sz="1275" b="1" spc="-15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dirty="0">
                <a:solidFill>
                  <a:srgbClr val="0050AA"/>
                </a:solidFill>
                <a:latin typeface="Arial"/>
                <a:cs typeface="Arial"/>
              </a:rPr>
              <a:t>В</a:t>
            </a:r>
            <a:r>
              <a:rPr sz="1275" b="1" spc="-38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spc="-15" dirty="0">
                <a:solidFill>
                  <a:srgbClr val="0050AA"/>
                </a:solidFill>
                <a:latin typeface="Arial"/>
                <a:cs typeface="Arial"/>
              </a:rPr>
              <a:t>ПРЕДОСТАВЛЕНИИ</a:t>
            </a:r>
            <a:r>
              <a:rPr sz="1275" b="1" spc="-30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spc="-8" dirty="0">
                <a:solidFill>
                  <a:srgbClr val="0050AA"/>
                </a:solidFill>
                <a:latin typeface="Arial"/>
                <a:cs typeface="Arial"/>
              </a:rPr>
              <a:t>СУБСИДИИ</a:t>
            </a:r>
            <a:endParaRPr sz="1275" dirty="0">
              <a:solidFill>
                <a:srgbClr val="0050AA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75" b="1" dirty="0">
                <a:solidFill>
                  <a:srgbClr val="0050AA"/>
                </a:solidFill>
                <a:latin typeface="Arial"/>
                <a:cs typeface="Arial"/>
              </a:rPr>
              <a:t>ЛИБО</a:t>
            </a:r>
            <a:r>
              <a:rPr sz="1275" b="1" spc="-19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spc="-8" dirty="0">
                <a:solidFill>
                  <a:srgbClr val="0050AA"/>
                </a:solidFill>
                <a:latin typeface="Arial"/>
                <a:cs typeface="Arial"/>
              </a:rPr>
              <a:t>ПЕРЕЧИСЛЯЕТ</a:t>
            </a:r>
            <a:r>
              <a:rPr sz="1275" b="1" spc="-19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275" b="1" spc="-8" dirty="0">
                <a:solidFill>
                  <a:srgbClr val="0050AA"/>
                </a:solidFill>
                <a:latin typeface="Arial"/>
                <a:cs typeface="Arial"/>
              </a:rPr>
              <a:t>СУБСИДИЮ</a:t>
            </a:r>
            <a:endParaRPr sz="1275" dirty="0">
              <a:solidFill>
                <a:srgbClr val="0050AA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24582" y="6163132"/>
            <a:ext cx="985361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b="1" dirty="0">
                <a:solidFill>
                  <a:srgbClr val="E65028"/>
                </a:solidFill>
                <a:latin typeface="Arial"/>
                <a:cs typeface="Arial"/>
              </a:rPr>
              <a:t>10</a:t>
            </a:r>
            <a:r>
              <a:rPr sz="1125" b="1" spc="-56" dirty="0">
                <a:solidFill>
                  <a:srgbClr val="E65028"/>
                </a:solidFill>
                <a:latin typeface="Arial"/>
                <a:cs typeface="Arial"/>
              </a:rPr>
              <a:t> </a:t>
            </a:r>
            <a:r>
              <a:rPr sz="1125" b="1" spc="-19" dirty="0">
                <a:solidFill>
                  <a:srgbClr val="E65028"/>
                </a:solidFill>
                <a:latin typeface="Arial"/>
                <a:cs typeface="Arial"/>
              </a:rPr>
              <a:t>РАБ.</a:t>
            </a:r>
            <a:r>
              <a:rPr sz="1125" b="1" spc="-23" dirty="0">
                <a:solidFill>
                  <a:srgbClr val="E65028"/>
                </a:solidFill>
                <a:latin typeface="Arial"/>
                <a:cs typeface="Arial"/>
              </a:rPr>
              <a:t> </a:t>
            </a:r>
            <a:r>
              <a:rPr sz="1125" b="1" spc="-15" dirty="0">
                <a:solidFill>
                  <a:srgbClr val="E65028"/>
                </a:solidFill>
                <a:latin typeface="Arial"/>
                <a:cs typeface="Arial"/>
              </a:rPr>
              <a:t>ДНЕЙ</a:t>
            </a:r>
            <a:endParaRPr sz="1125" dirty="0">
              <a:solidFill>
                <a:srgbClr val="E65028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40880" y="5617273"/>
            <a:ext cx="283845" cy="296228"/>
          </a:xfrm>
          <a:custGeom>
            <a:avLst/>
            <a:gdLst/>
            <a:ahLst/>
            <a:cxnLst/>
            <a:rect l="l" t="t" r="r" b="b"/>
            <a:pathLst>
              <a:path w="378459" h="394970">
                <a:moveTo>
                  <a:pt x="283717" y="0"/>
                </a:moveTo>
                <a:lnTo>
                  <a:pt x="94614" y="0"/>
                </a:lnTo>
                <a:lnTo>
                  <a:pt x="94614" y="205485"/>
                </a:lnTo>
                <a:lnTo>
                  <a:pt x="0" y="205485"/>
                </a:lnTo>
                <a:lnTo>
                  <a:pt x="189102" y="394627"/>
                </a:lnTo>
                <a:lnTo>
                  <a:pt x="378332" y="205485"/>
                </a:lnTo>
                <a:lnTo>
                  <a:pt x="283717" y="205485"/>
                </a:lnTo>
                <a:lnTo>
                  <a:pt x="283717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062894" y="5248275"/>
            <a:ext cx="4805363" cy="948690"/>
            <a:chOff x="1417192" y="6997700"/>
            <a:chExt cx="6407150" cy="1264920"/>
          </a:xfrm>
        </p:grpSpPr>
        <p:sp>
          <p:nvSpPr>
            <p:cNvPr id="24" name="object 24"/>
            <p:cNvSpPr/>
            <p:nvPr/>
          </p:nvSpPr>
          <p:spPr>
            <a:xfrm>
              <a:off x="1429893" y="7010399"/>
              <a:ext cx="6394450" cy="1252220"/>
            </a:xfrm>
            <a:custGeom>
              <a:avLst/>
              <a:gdLst/>
              <a:ahLst/>
              <a:cxnLst/>
              <a:rect l="l" t="t" r="r" b="b"/>
              <a:pathLst>
                <a:path w="6394450" h="1252220">
                  <a:moveTo>
                    <a:pt x="378587" y="189357"/>
                  </a:moveTo>
                  <a:lnTo>
                    <a:pt x="189230" y="0"/>
                  </a:lnTo>
                  <a:lnTo>
                    <a:pt x="0" y="189357"/>
                  </a:lnTo>
                  <a:lnTo>
                    <a:pt x="94615" y="189357"/>
                  </a:lnTo>
                  <a:lnTo>
                    <a:pt x="94615" y="1216672"/>
                  </a:lnTo>
                  <a:lnTo>
                    <a:pt x="283972" y="1216672"/>
                  </a:lnTo>
                  <a:lnTo>
                    <a:pt x="283972" y="189357"/>
                  </a:lnTo>
                  <a:lnTo>
                    <a:pt x="378587" y="189357"/>
                  </a:lnTo>
                  <a:close/>
                </a:path>
                <a:path w="6394450" h="1252220">
                  <a:moveTo>
                    <a:pt x="6394323" y="968502"/>
                  </a:moveTo>
                  <a:lnTo>
                    <a:pt x="582803" y="968502"/>
                  </a:lnTo>
                  <a:lnTo>
                    <a:pt x="582803" y="873925"/>
                  </a:lnTo>
                  <a:lnTo>
                    <a:pt x="393700" y="1063066"/>
                  </a:lnTo>
                  <a:lnTo>
                    <a:pt x="582803" y="1252194"/>
                  </a:lnTo>
                  <a:lnTo>
                    <a:pt x="582803" y="1157630"/>
                  </a:lnTo>
                  <a:lnTo>
                    <a:pt x="6394323" y="1157630"/>
                  </a:lnTo>
                  <a:lnTo>
                    <a:pt x="6394323" y="968502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29892" y="7010400"/>
              <a:ext cx="379095" cy="1217295"/>
            </a:xfrm>
            <a:custGeom>
              <a:avLst/>
              <a:gdLst/>
              <a:ahLst/>
              <a:cxnLst/>
              <a:rect l="l" t="t" r="r" b="b"/>
              <a:pathLst>
                <a:path w="379094" h="1217295">
                  <a:moveTo>
                    <a:pt x="0" y="189356"/>
                  </a:moveTo>
                  <a:lnTo>
                    <a:pt x="189229" y="0"/>
                  </a:lnTo>
                  <a:lnTo>
                    <a:pt x="378587" y="189356"/>
                  </a:lnTo>
                  <a:lnTo>
                    <a:pt x="283971" y="189356"/>
                  </a:lnTo>
                  <a:lnTo>
                    <a:pt x="283971" y="1216672"/>
                  </a:lnTo>
                  <a:lnTo>
                    <a:pt x="94615" y="1216672"/>
                  </a:lnTo>
                  <a:lnTo>
                    <a:pt x="94615" y="189356"/>
                  </a:lnTo>
                  <a:lnTo>
                    <a:pt x="0" y="18935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345423" y="4417790"/>
            <a:ext cx="3657600" cy="1185902"/>
          </a:xfrm>
          <a:prstGeom prst="rect">
            <a:avLst/>
          </a:prstGeom>
          <a:ln w="38100">
            <a:solidFill>
              <a:srgbClr val="375F92"/>
            </a:solidFill>
          </a:ln>
        </p:spPr>
        <p:txBody>
          <a:bodyPr vert="horz" wrap="square" lIns="0" tIns="31433" rIns="0" bIns="0" rtlCol="0">
            <a:spAutoFit/>
          </a:bodyPr>
          <a:lstStyle/>
          <a:p>
            <a:pPr marL="75248" marR="68580" algn="ctr">
              <a:spcBef>
                <a:spcPts val="248"/>
              </a:spcBef>
            </a:pPr>
            <a:r>
              <a:rPr sz="1125" b="1" spc="-15" dirty="0">
                <a:solidFill>
                  <a:srgbClr val="0050AA"/>
                </a:solidFill>
                <a:latin typeface="Arial"/>
                <a:cs typeface="Arial"/>
              </a:rPr>
              <a:t>РАЗМЕР</a:t>
            </a:r>
            <a:r>
              <a:rPr sz="1125" b="1" spc="-11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050AA"/>
                </a:solidFill>
                <a:latin typeface="Arial"/>
                <a:cs typeface="Arial"/>
              </a:rPr>
              <a:t>СУБСИДИИ</a:t>
            </a:r>
            <a:r>
              <a:rPr sz="1125" b="1" spc="-26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050AA"/>
                </a:solidFill>
                <a:latin typeface="Arial"/>
                <a:cs typeface="Arial"/>
              </a:rPr>
              <a:t>НА</a:t>
            </a:r>
            <a:r>
              <a:rPr sz="1125" b="1" spc="-38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050AA"/>
                </a:solidFill>
                <a:latin typeface="Arial"/>
                <a:cs typeface="Arial"/>
              </a:rPr>
              <a:t>1</a:t>
            </a:r>
            <a:r>
              <a:rPr sz="1125" b="1" spc="-34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spc="-15" dirty="0">
                <a:solidFill>
                  <a:srgbClr val="0050AA"/>
                </a:solidFill>
                <a:latin typeface="Arial"/>
                <a:cs typeface="Arial"/>
              </a:rPr>
              <a:t>ТРУДОУСТРОЕННОГО</a:t>
            </a:r>
            <a:r>
              <a:rPr sz="1125" b="1" spc="-4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spc="-38" dirty="0">
                <a:solidFill>
                  <a:srgbClr val="0050AA"/>
                </a:solidFill>
                <a:latin typeface="Arial"/>
                <a:cs typeface="Arial"/>
              </a:rPr>
              <a:t>= </a:t>
            </a:r>
            <a:r>
              <a:rPr lang="ru-RU" sz="1125" b="1" dirty="0">
                <a:solidFill>
                  <a:srgbClr val="0050AA"/>
                </a:solidFill>
                <a:latin typeface="Arial"/>
                <a:cs typeface="Arial"/>
              </a:rPr>
              <a:t>3</a:t>
            </a:r>
            <a:r>
              <a:rPr sz="1125" b="1" spc="-41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050AA"/>
                </a:solidFill>
                <a:latin typeface="Arial"/>
                <a:cs typeface="Arial"/>
              </a:rPr>
              <a:t>МРОТ</a:t>
            </a:r>
            <a:r>
              <a:rPr sz="1125" b="1" spc="-34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050AA"/>
                </a:solidFill>
                <a:latin typeface="Arial"/>
                <a:cs typeface="Arial"/>
              </a:rPr>
              <a:t>Х</a:t>
            </a:r>
            <a:r>
              <a:rPr sz="1125" b="1" spc="-30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spc="-23" dirty="0">
                <a:solidFill>
                  <a:srgbClr val="0050AA"/>
                </a:solidFill>
                <a:latin typeface="Arial"/>
                <a:cs typeface="Arial"/>
              </a:rPr>
              <a:t>СТРАХОВОЙ</a:t>
            </a:r>
            <a:r>
              <a:rPr sz="1125" b="1" spc="-4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050AA"/>
                </a:solidFill>
                <a:latin typeface="Arial"/>
                <a:cs typeface="Arial"/>
              </a:rPr>
              <a:t>ВЗНОС</a:t>
            </a:r>
            <a:r>
              <a:rPr sz="1125" b="1" spc="-23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050AA"/>
                </a:solidFill>
                <a:latin typeface="Arial"/>
                <a:cs typeface="Arial"/>
              </a:rPr>
              <a:t>Х</a:t>
            </a:r>
            <a:r>
              <a:rPr sz="1125" b="1" spc="-30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spc="-15" dirty="0">
                <a:solidFill>
                  <a:srgbClr val="0050AA"/>
                </a:solidFill>
                <a:latin typeface="Arial"/>
                <a:cs typeface="Arial"/>
              </a:rPr>
              <a:t>РАЙОН.</a:t>
            </a:r>
            <a:r>
              <a:rPr sz="1125" b="1" spc="-4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spc="-8" dirty="0">
                <a:solidFill>
                  <a:srgbClr val="0050AA"/>
                </a:solidFill>
                <a:latin typeface="Arial"/>
                <a:cs typeface="Arial"/>
              </a:rPr>
              <a:t>КОЭФ-</a:t>
            </a:r>
            <a:r>
              <a:rPr sz="1125" b="1" spc="-19" dirty="0">
                <a:solidFill>
                  <a:srgbClr val="0050AA"/>
                </a:solidFill>
                <a:latin typeface="Arial"/>
                <a:cs typeface="Arial"/>
              </a:rPr>
              <a:t>Т;</a:t>
            </a:r>
            <a:endParaRPr sz="1125" dirty="0">
              <a:solidFill>
                <a:srgbClr val="0050AA"/>
              </a:solidFill>
              <a:latin typeface="Arial"/>
              <a:cs typeface="Arial"/>
            </a:endParaRPr>
          </a:p>
          <a:p>
            <a:pPr algn="ctr">
              <a:spcBef>
                <a:spcPts val="900"/>
              </a:spcBef>
            </a:pPr>
            <a:r>
              <a:rPr sz="1125" b="1" spc="-8" dirty="0">
                <a:solidFill>
                  <a:srgbClr val="0050AA"/>
                </a:solidFill>
                <a:latin typeface="Arial"/>
                <a:cs typeface="Arial"/>
              </a:rPr>
              <a:t>ПЕРЕЧИСЛЯЕТСЯ</a:t>
            </a:r>
            <a:r>
              <a:rPr sz="1125" b="1" spc="-15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050AA"/>
                </a:solidFill>
                <a:latin typeface="Arial"/>
                <a:cs typeface="Arial"/>
              </a:rPr>
              <a:t>В</a:t>
            </a:r>
            <a:r>
              <a:rPr sz="1125" b="1" spc="-11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spc="-8" dirty="0">
                <a:solidFill>
                  <a:srgbClr val="0050AA"/>
                </a:solidFill>
                <a:latin typeface="Arial"/>
                <a:cs typeface="Arial"/>
              </a:rPr>
              <a:t>СЛЕДУЮЩЕМ</a:t>
            </a:r>
            <a:r>
              <a:rPr sz="1125" b="1" spc="4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spc="-8" dirty="0">
                <a:solidFill>
                  <a:srgbClr val="0050AA"/>
                </a:solidFill>
                <a:latin typeface="Arial"/>
                <a:cs typeface="Arial"/>
              </a:rPr>
              <a:t>ПОРЯДКЕ:</a:t>
            </a:r>
            <a:r>
              <a:rPr lang="ru-RU" sz="1125" dirty="0">
                <a:solidFill>
                  <a:srgbClr val="0050AA"/>
                </a:solidFill>
                <a:latin typeface="Arial"/>
                <a:cs typeface="Arial"/>
              </a:rPr>
              <a:t>         -- </a:t>
            </a:r>
            <a:r>
              <a:rPr sz="1125" b="1" dirty="0">
                <a:solidFill>
                  <a:srgbClr val="0050AA"/>
                </a:solidFill>
                <a:latin typeface="Arial"/>
                <a:cs typeface="Arial"/>
              </a:rPr>
              <a:t>1</a:t>
            </a:r>
            <a:r>
              <a:rPr sz="1125" b="1" spc="-15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050AA"/>
                </a:solidFill>
                <a:latin typeface="Arial"/>
                <a:cs typeface="Arial"/>
              </a:rPr>
              <a:t>МРОТ</a:t>
            </a:r>
            <a:r>
              <a:rPr sz="1125" b="1" spc="-19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050AA"/>
                </a:solidFill>
                <a:latin typeface="Arial"/>
                <a:cs typeface="Arial"/>
              </a:rPr>
              <a:t>ЧЕРЕЗ</a:t>
            </a:r>
            <a:r>
              <a:rPr sz="1125" b="1" spc="-11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050AA"/>
                </a:solidFill>
                <a:latin typeface="Arial"/>
                <a:cs typeface="Arial"/>
              </a:rPr>
              <a:t>1</a:t>
            </a:r>
            <a:r>
              <a:rPr sz="1125" b="1" spc="-15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spc="-8" dirty="0">
                <a:solidFill>
                  <a:srgbClr val="0050AA"/>
                </a:solidFill>
                <a:latin typeface="Arial"/>
                <a:cs typeface="Arial"/>
              </a:rPr>
              <a:t>МЕСЯЦ;</a:t>
            </a:r>
            <a:endParaRPr sz="1125" dirty="0">
              <a:solidFill>
                <a:srgbClr val="0050AA"/>
              </a:solidFill>
              <a:latin typeface="Arial"/>
              <a:cs typeface="Arial"/>
            </a:endParaRPr>
          </a:p>
          <a:p>
            <a:pPr marL="85248" indent="-84773" algn="ctr">
              <a:buChar char="-"/>
              <a:tabLst>
                <a:tab pos="85248" algn="l"/>
              </a:tabLst>
            </a:pPr>
            <a:r>
              <a:rPr lang="ru-RU" sz="1125" b="1" dirty="0">
                <a:solidFill>
                  <a:srgbClr val="0050AA"/>
                </a:solidFill>
                <a:latin typeface="Arial"/>
                <a:cs typeface="Arial"/>
              </a:rPr>
              <a:t>1</a:t>
            </a:r>
            <a:r>
              <a:rPr sz="1125" b="1" spc="-19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050AA"/>
                </a:solidFill>
                <a:latin typeface="Arial"/>
                <a:cs typeface="Arial"/>
              </a:rPr>
              <a:t>МРОТ</a:t>
            </a:r>
            <a:r>
              <a:rPr sz="1125" b="1" spc="-15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050AA"/>
                </a:solidFill>
                <a:latin typeface="Arial"/>
                <a:cs typeface="Arial"/>
              </a:rPr>
              <a:t>ЧЕРЕЗ</a:t>
            </a:r>
            <a:r>
              <a:rPr sz="1125" b="1" spc="-15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050AA"/>
                </a:solidFill>
                <a:latin typeface="Arial"/>
                <a:cs typeface="Arial"/>
              </a:rPr>
              <a:t>3</a:t>
            </a:r>
            <a:r>
              <a:rPr sz="1125" b="1" spc="-11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spc="-8" dirty="0">
                <a:solidFill>
                  <a:srgbClr val="0050AA"/>
                </a:solidFill>
                <a:latin typeface="Arial"/>
                <a:cs typeface="Arial"/>
              </a:rPr>
              <a:t>МЕСЯЦА;</a:t>
            </a:r>
            <a:endParaRPr sz="1125" dirty="0">
              <a:solidFill>
                <a:srgbClr val="0050AA"/>
              </a:solidFill>
              <a:latin typeface="Arial"/>
              <a:cs typeface="Arial"/>
            </a:endParaRPr>
          </a:p>
          <a:p>
            <a:pPr marL="84773" indent="-84773" algn="ctr">
              <a:buChar char="-"/>
              <a:tabLst>
                <a:tab pos="84773" algn="l"/>
              </a:tabLst>
            </a:pPr>
            <a:r>
              <a:rPr lang="ru-RU" sz="1125" b="1" dirty="0">
                <a:solidFill>
                  <a:srgbClr val="0050AA"/>
                </a:solidFill>
                <a:latin typeface="Arial"/>
                <a:cs typeface="Arial"/>
              </a:rPr>
              <a:t>1</a:t>
            </a:r>
            <a:r>
              <a:rPr sz="1125" b="1" spc="-19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050AA"/>
                </a:solidFill>
                <a:latin typeface="Arial"/>
                <a:cs typeface="Arial"/>
              </a:rPr>
              <a:t>МРОТ</a:t>
            </a:r>
            <a:r>
              <a:rPr sz="1125" b="1" spc="-15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050AA"/>
                </a:solidFill>
                <a:latin typeface="Arial"/>
                <a:cs typeface="Arial"/>
              </a:rPr>
              <a:t>ЧЕРЕЗ</a:t>
            </a:r>
            <a:r>
              <a:rPr sz="1125" b="1" spc="-15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dirty="0">
                <a:solidFill>
                  <a:srgbClr val="0050AA"/>
                </a:solidFill>
                <a:latin typeface="Arial"/>
                <a:cs typeface="Arial"/>
              </a:rPr>
              <a:t>6</a:t>
            </a:r>
            <a:r>
              <a:rPr sz="1125" b="1" spc="-11" dirty="0">
                <a:solidFill>
                  <a:srgbClr val="0050AA"/>
                </a:solidFill>
                <a:latin typeface="Arial"/>
                <a:cs typeface="Arial"/>
              </a:rPr>
              <a:t> </a:t>
            </a:r>
            <a:r>
              <a:rPr sz="1125" b="1" spc="-8" dirty="0">
                <a:solidFill>
                  <a:srgbClr val="0050AA"/>
                </a:solidFill>
                <a:latin typeface="Arial"/>
                <a:cs typeface="Arial"/>
              </a:rPr>
              <a:t>МЕСЯЦА.</a:t>
            </a:r>
            <a:endParaRPr sz="1125" dirty="0">
              <a:solidFill>
                <a:srgbClr val="0050AA"/>
              </a:solidFill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1637" y="1681067"/>
            <a:ext cx="1976533" cy="10778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4849" y="1302808"/>
            <a:ext cx="1121761" cy="4450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1262" y="6383479"/>
            <a:ext cx="1121761" cy="4450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16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48003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0AA"/>
                </a:solidFill>
                <a:latin typeface="Montserrat Medium" panose="00000600000000000000" pitchFamily="2" charset="-52"/>
              </a:rPr>
              <a:t>ПРИКАЗ СФР ОТ 29.12.2024 № 2714</a:t>
            </a:r>
          </a:p>
          <a:p>
            <a:pPr algn="ctr"/>
            <a:r>
              <a:rPr lang="ru-RU" b="1" dirty="0">
                <a:solidFill>
                  <a:srgbClr val="0050AA"/>
                </a:solidFill>
                <a:latin typeface="Montserrat Medium" panose="00000600000000000000" pitchFamily="2" charset="-52"/>
              </a:rPr>
              <a:t>«ОБ УТВЕРЖДЕНИИ РЕШЕНИЯ О ПОРЯДКЕ ПРЕДОСТАВЛЕНИЯ СУБСИДИИ НА ГОСУДАРСТВЕННУЮ ПОДДЕРЖКУ СТИМУЛИРОВАНИЯ ОТДЕЛЬНЫХ КАТЕГОРИЙ ГРАЖДАН» </a:t>
            </a:r>
          </a:p>
        </p:txBody>
      </p:sp>
    </p:spTree>
    <p:extLst>
      <p:ext uri="{BB962C8B-B14F-4D97-AF65-F5344CB8AC3E}">
        <p14:creationId xmlns:p14="http://schemas.microsoft.com/office/powerpoint/2010/main" val="417534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599" y="304800"/>
            <a:ext cx="11713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50AA"/>
                </a:solidFill>
                <a:latin typeface="Montserrat Medium" panose="00000600000000000000" pitchFamily="2" charset="-52"/>
              </a:rPr>
              <a:t>Выплата работодателю на одного трудоустроенного гражданина составляет 3 минимальных размеров оплаты труда (МРОТ) , установленного Федеральным законом «О минимальном размере оплаты труда», увеличенных на сумму страховых взносов в государственные внебюджетные фонды и районный коэффициент, и осуществляется в следующем порядке: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6172200"/>
            <a:ext cx="1121761" cy="44504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62000" y="1905000"/>
            <a:ext cx="2590800" cy="1828800"/>
          </a:xfrm>
          <a:prstGeom prst="rect">
            <a:avLst/>
          </a:prstGeom>
          <a:solidFill>
            <a:schemeClr val="bg1"/>
          </a:solidFill>
          <a:ln>
            <a:solidFill>
              <a:srgbClr val="E65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0050AA"/>
                </a:solidFill>
              </a:rPr>
              <a:t>1 МРОТ</a:t>
            </a:r>
          </a:p>
          <a:p>
            <a:pPr algn="ctr"/>
            <a:r>
              <a:rPr lang="ru-RU" dirty="0">
                <a:solidFill>
                  <a:srgbClr val="0050AA"/>
                </a:solidFill>
              </a:rPr>
              <a:t> по истечении</a:t>
            </a:r>
          </a:p>
          <a:p>
            <a:pPr algn="ctr"/>
            <a:r>
              <a:rPr lang="ru-RU" dirty="0">
                <a:solidFill>
                  <a:srgbClr val="0050AA"/>
                </a:solidFill>
              </a:rPr>
              <a:t> 1 месяца после трудоустройства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00600" y="1905000"/>
            <a:ext cx="2590800" cy="1828800"/>
          </a:xfrm>
          <a:prstGeom prst="rect">
            <a:avLst/>
          </a:prstGeom>
          <a:solidFill>
            <a:schemeClr val="bg1"/>
          </a:solidFill>
          <a:ln>
            <a:solidFill>
              <a:srgbClr val="E65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0050AA"/>
                </a:solidFill>
              </a:rPr>
              <a:t>1 МРОТ </a:t>
            </a:r>
          </a:p>
          <a:p>
            <a:pPr algn="ctr"/>
            <a:r>
              <a:rPr lang="ru-RU" dirty="0">
                <a:solidFill>
                  <a:srgbClr val="0050AA"/>
                </a:solidFill>
              </a:rPr>
              <a:t>по истечении</a:t>
            </a:r>
          </a:p>
          <a:p>
            <a:pPr algn="ctr"/>
            <a:r>
              <a:rPr lang="ru-RU" dirty="0">
                <a:solidFill>
                  <a:srgbClr val="0050AA"/>
                </a:solidFill>
              </a:rPr>
              <a:t> 3 месяцев после трудоустройства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839200" y="1905000"/>
            <a:ext cx="2553195" cy="1828800"/>
          </a:xfrm>
          <a:prstGeom prst="rect">
            <a:avLst/>
          </a:prstGeom>
          <a:solidFill>
            <a:schemeClr val="bg1"/>
          </a:solidFill>
          <a:ln>
            <a:solidFill>
              <a:srgbClr val="E65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0050AA"/>
                </a:solidFill>
              </a:rPr>
              <a:t>1 МРОТ </a:t>
            </a:r>
          </a:p>
          <a:p>
            <a:pPr algn="ctr"/>
            <a:r>
              <a:rPr lang="ru-RU" dirty="0">
                <a:solidFill>
                  <a:srgbClr val="0050AA"/>
                </a:solidFill>
              </a:rPr>
              <a:t>по истечении</a:t>
            </a:r>
          </a:p>
          <a:p>
            <a:pPr algn="ctr"/>
            <a:r>
              <a:rPr lang="ru-RU" dirty="0">
                <a:solidFill>
                  <a:srgbClr val="0050AA"/>
                </a:solidFill>
              </a:rPr>
              <a:t> 6 месяцев после трудоустройства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079" y="3783934"/>
            <a:ext cx="2514600" cy="30404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1083</Words>
  <Application>Microsoft Office PowerPoint</Application>
  <PresentationFormat>Широкоэкранный</PresentationFormat>
  <Paragraphs>106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Montserrat Medium</vt:lpstr>
      <vt:lpstr>Tahoma</vt:lpstr>
      <vt:lpstr>Wingdings</vt:lpstr>
      <vt:lpstr>Office Theme</vt:lpstr>
      <vt:lpstr>Презентация PowerPoint</vt:lpstr>
      <vt:lpstr>Презентация PowerPoint</vt:lpstr>
      <vt:lpstr>ПРИ ТРУДОУСТРОЙСТВЕ ГРАЖДАН ОТДЕЛЬНЫХ КАТЕГОРИЙ</vt:lpstr>
      <vt:lpstr>Презентация PowerPoint</vt:lpstr>
      <vt:lpstr>Презентация PowerPoint</vt:lpstr>
      <vt:lpstr>Презентация PowerPoint</vt:lpstr>
      <vt:lpstr>Условия для участия в программе:</vt:lpstr>
      <vt:lpstr>Презентация PowerPoint</vt:lpstr>
      <vt:lpstr>Презентация PowerPoint</vt:lpstr>
      <vt:lpstr>Презентация PowerPoint</vt:lpstr>
      <vt:lpstr>ПУТЬ РАБОТОДАТЕЛЯ:</vt:lpstr>
      <vt:lpstr>ПУТЬ РАБОТОДАТЕЛЯ: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Лизаков Роман Анатольевич</dc:creator>
  <cp:lastModifiedBy>34-Nachuprav02</cp:lastModifiedBy>
  <cp:revision>62</cp:revision>
  <dcterms:created xsi:type="dcterms:W3CDTF">2025-03-10T14:15:17Z</dcterms:created>
  <dcterms:modified xsi:type="dcterms:W3CDTF">2025-04-04T08:45:43Z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2021-06-25T00:00:00Z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2025-03-10T00:00:00Z</vt:filetime>
  </property>
  <property fmtid="{D5CDD505-2E9C-101B-9397-08002B2CF9AE}" pid="5" name="Producer">
    <vt:lpwstr>Microsoft® PowerPoint® для Microsoft 365</vt:lpwstr>
  </property>
</Properties>
</file>